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1" d="100"/>
          <a:sy n="91" d="100"/>
        </p:scale>
        <p:origin x="322"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A51639-B2D6-4652-B8C3-1B4C224A7BAF}"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24340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CBC48EC7-AF6A-48D3-8284-14BACBEBDD84}" type="datetimeFigureOut">
              <a:rPr lang="en-US" smtClean="0"/>
              <a:t>12/22/2021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7252470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063074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8828921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7758494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4854187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4763051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128649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20970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26490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4961B7-6B89-48AB-966F-622E2788EECC}"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61867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12/22/2021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79434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12/22/2021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86073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12/22/2021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36192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12/22/2021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92816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F131DD-A141-4471-BCF9-C6073EDD7E20}" type="datetimeFigureOut">
              <a:rPr lang="en-US" smtClean="0"/>
              <a:t>12/22/2021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88797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334A90-EB03-42F3-8859-2C2B2724C058}" type="datetimeFigureOut">
              <a:rPr lang="en-US" smtClean="0"/>
              <a:t>12/22/2021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29279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BC48EC7-AF6A-48D3-8284-14BACBEBDD84}" type="datetimeFigureOut">
              <a:rPr lang="en-US" smtClean="0"/>
              <a:t>12/22/2021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35522720"/>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1449F-ACDB-493C-8B6F-8EBF57DC9B98}"/>
              </a:ext>
            </a:extLst>
          </p:cNvPr>
          <p:cNvSpPr>
            <a:spLocks noGrp="1"/>
          </p:cNvSpPr>
          <p:nvPr>
            <p:ph type="ctrTitle"/>
          </p:nvPr>
        </p:nvSpPr>
        <p:spPr/>
        <p:txBody>
          <a:bodyPr/>
          <a:lstStyle/>
          <a:p>
            <a:pPr algn="ctr"/>
            <a:r>
              <a:rPr lang="fa-IR" dirty="0">
                <a:solidFill>
                  <a:schemeClr val="accent1">
                    <a:lumMod val="50000"/>
                  </a:schemeClr>
                </a:solidFill>
                <a:cs typeface="B Nazanin" panose="00000400000000000000" pitchFamily="2" charset="-78"/>
              </a:rPr>
              <a:t>طرح مالی </a:t>
            </a:r>
            <a:endParaRPr lang="en-US" dirty="0">
              <a:solidFill>
                <a:schemeClr val="accent1">
                  <a:lumMod val="50000"/>
                </a:schemeClr>
              </a:solidFill>
              <a:cs typeface="B Nazanin" panose="00000400000000000000" pitchFamily="2" charset="-78"/>
            </a:endParaRPr>
          </a:p>
        </p:txBody>
      </p:sp>
    </p:spTree>
    <p:extLst>
      <p:ext uri="{BB962C8B-B14F-4D97-AF65-F5344CB8AC3E}">
        <p14:creationId xmlns:p14="http://schemas.microsoft.com/office/powerpoint/2010/main" val="2835794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7B67F1-63CE-441F-ABA3-97507FA65E9A}"/>
              </a:ext>
            </a:extLst>
          </p:cNvPr>
          <p:cNvSpPr>
            <a:spLocks noGrp="1"/>
          </p:cNvSpPr>
          <p:nvPr>
            <p:ph idx="1"/>
          </p:nvPr>
        </p:nvSpPr>
        <p:spPr>
          <a:xfrm>
            <a:off x="4015530" y="2380377"/>
            <a:ext cx="3475838" cy="1048623"/>
          </a:xfrm>
        </p:spPr>
        <p:txBody>
          <a:bodyPr/>
          <a:lstStyle/>
          <a:p>
            <a:pPr marL="0" indent="0" algn="r" rtl="1">
              <a:buNone/>
            </a:pPr>
            <a:r>
              <a:rPr lang="fa-IR" sz="2000" dirty="0">
                <a:solidFill>
                  <a:schemeClr val="accent1">
                    <a:lumMod val="50000"/>
                  </a:schemeClr>
                </a:solidFill>
              </a:rPr>
              <a:t>3</a:t>
            </a:r>
            <a:r>
              <a:rPr lang="fa-IR" sz="2400" dirty="0">
                <a:solidFill>
                  <a:schemeClr val="accent1">
                    <a:lumMod val="50000"/>
                  </a:schemeClr>
                </a:solidFill>
              </a:rPr>
              <a:t> </a:t>
            </a:r>
            <a:r>
              <a:rPr lang="fa-IR" sz="2400" dirty="0">
                <a:solidFill>
                  <a:schemeClr val="accent1">
                    <a:lumMod val="50000"/>
                  </a:schemeClr>
                </a:solidFill>
                <a:cs typeface="B Nazanin" panose="00000400000000000000" pitchFamily="2" charset="-78"/>
              </a:rPr>
              <a:t>-تجهیزات مورد نیاز :</a:t>
            </a:r>
          </a:p>
          <a:p>
            <a:pPr marL="0" indent="0" algn="r" rtl="1">
              <a:buNone/>
            </a:pPr>
            <a:r>
              <a:rPr lang="fa-IR" sz="2400" dirty="0">
                <a:solidFill>
                  <a:schemeClr val="accent4">
                    <a:lumMod val="50000"/>
                  </a:schemeClr>
                </a:solidFill>
                <a:cs typeface="B Nazanin" panose="00000400000000000000" pitchFamily="2" charset="-78"/>
              </a:rPr>
              <a:t>1- اجاره وندینگ ماشین</a:t>
            </a:r>
            <a:r>
              <a:rPr lang="en-US" sz="2400" dirty="0">
                <a:solidFill>
                  <a:schemeClr val="accent4">
                    <a:lumMod val="50000"/>
                  </a:schemeClr>
                </a:solidFill>
                <a:cs typeface="B Nazanin" panose="00000400000000000000" pitchFamily="2" charset="-78"/>
              </a:rPr>
              <a:t>    </a:t>
            </a:r>
          </a:p>
          <a:p>
            <a:pPr marL="0" indent="0">
              <a:buNone/>
            </a:pPr>
            <a:endParaRPr lang="en-US" sz="2000" dirty="0">
              <a:solidFill>
                <a:schemeClr val="accent4">
                  <a:lumMod val="50000"/>
                </a:schemeClr>
              </a:solidFill>
              <a:cs typeface="B Nazanin" panose="00000400000000000000" pitchFamily="2" charset="-78"/>
            </a:endParaRPr>
          </a:p>
          <a:p>
            <a:pPr marL="0" indent="0">
              <a:buNone/>
            </a:pPr>
            <a:endParaRPr lang="fa-IR" sz="200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923964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5B0FA1-DBA5-4491-96A7-725FFAA2C1F7}"/>
              </a:ext>
            </a:extLst>
          </p:cNvPr>
          <p:cNvSpPr>
            <a:spLocks noGrp="1"/>
          </p:cNvSpPr>
          <p:nvPr>
            <p:ph idx="1"/>
          </p:nvPr>
        </p:nvSpPr>
        <p:spPr>
          <a:xfrm>
            <a:off x="857075" y="1750782"/>
            <a:ext cx="10058400" cy="3931920"/>
          </a:xfrm>
        </p:spPr>
        <p:txBody>
          <a:bodyPr>
            <a:normAutofit/>
          </a:bodyPr>
          <a:lstStyle/>
          <a:p>
            <a:pPr marL="0" indent="0" algn="r" rtl="1">
              <a:buNone/>
            </a:pPr>
            <a:r>
              <a:rPr lang="fa-IR" sz="2000" dirty="0">
                <a:highlight>
                  <a:srgbClr val="00FF00"/>
                </a:highlight>
              </a:rPr>
              <a:t>  معرفی کسب و کار : </a:t>
            </a:r>
          </a:p>
          <a:p>
            <a:pPr algn="r" rtl="1"/>
            <a:r>
              <a:rPr lang="fa-IR" sz="2000" dirty="0">
                <a:solidFill>
                  <a:schemeClr val="accent2">
                    <a:lumMod val="50000"/>
                  </a:schemeClr>
                </a:solidFill>
                <a:cs typeface="B Nazanin" panose="00000400000000000000" pitchFamily="2" charset="-78"/>
              </a:rPr>
              <a:t>ما قصد داریم بر طبق اهداف بلند مدتمان به مهم ترین توزیع کننده ی لوازم التحریر به کل کشور بشویم </a:t>
            </a:r>
          </a:p>
          <a:p>
            <a:pPr algn="r" rtl="1"/>
            <a:r>
              <a:rPr lang="fa-IR" sz="2000" dirty="0">
                <a:solidFill>
                  <a:schemeClr val="accent2">
                    <a:lumMod val="50000"/>
                  </a:schemeClr>
                </a:solidFill>
                <a:cs typeface="B Nazanin" panose="00000400000000000000" pitchFamily="2" charset="-78"/>
              </a:rPr>
              <a:t>در مرحله اول : توزیع در مدرسه نیکان</a:t>
            </a:r>
          </a:p>
          <a:p>
            <a:pPr algn="r" rtl="1"/>
            <a:r>
              <a:rPr lang="fa-IR" sz="2000" dirty="0">
                <a:solidFill>
                  <a:schemeClr val="accent2">
                    <a:lumMod val="50000"/>
                  </a:schemeClr>
                </a:solidFill>
                <a:cs typeface="B Nazanin" panose="00000400000000000000" pitchFamily="2" charset="-78"/>
              </a:rPr>
              <a:t>مرحله دوم : توزیع محصولات به مدارس دیگر </a:t>
            </a:r>
          </a:p>
          <a:p>
            <a:pPr algn="r" rtl="1"/>
            <a:r>
              <a:rPr lang="fa-IR" sz="2000" dirty="0">
                <a:solidFill>
                  <a:schemeClr val="accent2">
                    <a:lumMod val="50000"/>
                  </a:schemeClr>
                </a:solidFill>
                <a:cs typeface="B Nazanin" panose="00000400000000000000" pitchFamily="2" charset="-78"/>
              </a:rPr>
              <a:t>مرحله سوم : شروع استفاده از وندینگ ماشین و توسعه کار و گرفتن مدارس دیگر </a:t>
            </a:r>
            <a:endParaRPr lang="en-US" sz="2000" dirty="0">
              <a:solidFill>
                <a:schemeClr val="accent2">
                  <a:lumMod val="50000"/>
                </a:schemeClr>
              </a:solidFill>
              <a:cs typeface="B Nazanin" panose="00000400000000000000" pitchFamily="2" charset="-78"/>
            </a:endParaRPr>
          </a:p>
        </p:txBody>
      </p:sp>
    </p:spTree>
    <p:extLst>
      <p:ext uri="{BB962C8B-B14F-4D97-AF65-F5344CB8AC3E}">
        <p14:creationId xmlns:p14="http://schemas.microsoft.com/office/powerpoint/2010/main" val="2785187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4A7D48-3CE4-423C-B220-9ABF7571AD19}"/>
              </a:ext>
            </a:extLst>
          </p:cNvPr>
          <p:cNvSpPr>
            <a:spLocks noGrp="1"/>
          </p:cNvSpPr>
          <p:nvPr>
            <p:ph idx="1"/>
          </p:nvPr>
        </p:nvSpPr>
        <p:spPr>
          <a:xfrm>
            <a:off x="303402" y="1463040"/>
            <a:ext cx="10058400" cy="2446230"/>
          </a:xfrm>
        </p:spPr>
        <p:txBody>
          <a:bodyPr/>
          <a:lstStyle/>
          <a:p>
            <a:pPr algn="r" rtl="1"/>
            <a:r>
              <a:rPr lang="fa-IR" sz="2000" dirty="0">
                <a:highlight>
                  <a:srgbClr val="00FFFF"/>
                </a:highlight>
              </a:rPr>
              <a:t>5 -موقعیت و محل استقرار</a:t>
            </a:r>
            <a:endParaRPr lang="en-US" sz="2000" dirty="0">
              <a:highlight>
                <a:srgbClr val="00FFFF"/>
              </a:highlight>
            </a:endParaRPr>
          </a:p>
          <a:p>
            <a:pPr algn="r" rtl="1"/>
            <a:r>
              <a:rPr lang="fa-IR" sz="2400" dirty="0">
                <a:solidFill>
                  <a:schemeClr val="accent2">
                    <a:lumMod val="75000"/>
                  </a:schemeClr>
                </a:solidFill>
                <a:cs typeface="B Nazanin" panose="00000400000000000000" pitchFamily="2" charset="-78"/>
              </a:rPr>
              <a:t>ما در مرحله ی اول قصد داشتن محل مشخصی را نداریم و می توان با ما به صورت حضوری  در مدرسه نیکان و یا به صورت تلفنی صحبت کنید  ولی در مرحله دوم یک تیم پشتیبانی تلفنی خواهیم گذاشت که در صورتی اجرایی خواهد شد حد اقل </a:t>
            </a:r>
            <a:r>
              <a:rPr lang="en-US" sz="2400" dirty="0">
                <a:solidFill>
                  <a:schemeClr val="accent2">
                    <a:lumMod val="75000"/>
                  </a:schemeClr>
                </a:solidFill>
                <a:cs typeface="B Nazanin" panose="00000400000000000000" pitchFamily="2" charset="-78"/>
              </a:rPr>
              <a:t> 5 </a:t>
            </a:r>
            <a:r>
              <a:rPr lang="fa-IR" sz="2400" dirty="0">
                <a:solidFill>
                  <a:schemeClr val="accent2">
                    <a:lumMod val="75000"/>
                  </a:schemeClr>
                </a:solidFill>
                <a:cs typeface="B Nazanin" panose="00000400000000000000" pitchFamily="2" charset="-78"/>
              </a:rPr>
              <a:t>مدرسه را در دست داشته باشیم </a:t>
            </a:r>
          </a:p>
          <a:p>
            <a:pPr algn="r" rtl="1"/>
            <a:r>
              <a:rPr lang="fa-IR" sz="2400" dirty="0">
                <a:solidFill>
                  <a:schemeClr val="accent2">
                    <a:lumMod val="75000"/>
                  </a:schemeClr>
                </a:solidFill>
                <a:cs typeface="B Nazanin" panose="00000400000000000000" pitchFamily="2" charset="-78"/>
              </a:rPr>
              <a:t>ولی در کل ما به دنبال مغازه ای نیستیم چون کار ما خرده فروشی نیست.</a:t>
            </a:r>
            <a:endParaRPr lang="en-US" sz="2400" dirty="0">
              <a:solidFill>
                <a:schemeClr val="accent2">
                  <a:lumMod val="75000"/>
                </a:schemeClr>
              </a:solidFill>
              <a:cs typeface="B Nazanin" panose="00000400000000000000" pitchFamily="2" charset="-78"/>
            </a:endParaRPr>
          </a:p>
        </p:txBody>
      </p:sp>
    </p:spTree>
    <p:extLst>
      <p:ext uri="{BB962C8B-B14F-4D97-AF65-F5344CB8AC3E}">
        <p14:creationId xmlns:p14="http://schemas.microsoft.com/office/powerpoint/2010/main" val="651080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0FB4F-8BC9-49EE-BB4A-5AD0851B547F}"/>
              </a:ext>
            </a:extLst>
          </p:cNvPr>
          <p:cNvSpPr>
            <a:spLocks noGrp="1"/>
          </p:cNvSpPr>
          <p:nvPr>
            <p:ph idx="1"/>
          </p:nvPr>
        </p:nvSpPr>
        <p:spPr>
          <a:xfrm>
            <a:off x="1066800" y="1255832"/>
            <a:ext cx="10058400" cy="3316168"/>
          </a:xfrm>
        </p:spPr>
        <p:txBody>
          <a:bodyPr/>
          <a:lstStyle/>
          <a:p>
            <a:pPr algn="r" rtl="1"/>
            <a:r>
              <a:rPr lang="fa-IR" sz="2000" dirty="0">
                <a:highlight>
                  <a:srgbClr val="0000FF"/>
                </a:highlight>
              </a:rPr>
              <a:t>طرح خدمات :</a:t>
            </a:r>
          </a:p>
          <a:p>
            <a:pPr algn="r" rtl="1"/>
            <a:r>
              <a:rPr lang="fa-IR" sz="2000" dirty="0">
                <a:solidFill>
                  <a:schemeClr val="bg1">
                    <a:lumMod val="95000"/>
                    <a:lumOff val="5000"/>
                  </a:schemeClr>
                </a:solidFill>
                <a:cs typeface="B Nazanin" panose="00000400000000000000" pitchFamily="2" charset="-78"/>
              </a:rPr>
              <a:t>ما محصولات مورد نیازمان را به صورت مستقیم از تولید کننده خریداری می کنیم و به دلیل خرید عمده در آینده نزدیک محصولاتمان را ارزان تر از قیمت مسوب خرید می کنیم </a:t>
            </a:r>
          </a:p>
          <a:p>
            <a:pPr algn="r" rtl="1"/>
            <a:r>
              <a:rPr lang="fa-IR" sz="2000" dirty="0">
                <a:solidFill>
                  <a:schemeClr val="bg1">
                    <a:lumMod val="95000"/>
                    <a:lumOff val="5000"/>
                  </a:schemeClr>
                </a:solidFill>
                <a:cs typeface="B Nazanin" panose="00000400000000000000" pitchFamily="2" charset="-78"/>
              </a:rPr>
              <a:t>بعد به مدارس پیشنهاد می کنیم و در صورت قبولی آنها ما شروع به توزیع محصولاتمان در آن مدرسه می کنیم .</a:t>
            </a:r>
          </a:p>
          <a:p>
            <a:pPr algn="r" rtl="1"/>
            <a:r>
              <a:rPr lang="fa-IR" sz="2000" dirty="0">
                <a:solidFill>
                  <a:schemeClr val="bg1">
                    <a:lumMod val="95000"/>
                    <a:lumOff val="5000"/>
                  </a:schemeClr>
                </a:solidFill>
                <a:cs typeface="B Nazanin" panose="00000400000000000000" pitchFamily="2" charset="-78"/>
              </a:rPr>
              <a:t>ما در مرحله اول از وندینگ ماشین استفاده نمی کنیم ولی اگر کارمان توسعه بگیرد استفاده از آن را شروع می کنیم .</a:t>
            </a:r>
          </a:p>
          <a:p>
            <a:pPr algn="r" rtl="1"/>
            <a:r>
              <a:rPr lang="fa-IR" sz="2000" dirty="0">
                <a:solidFill>
                  <a:schemeClr val="bg1">
                    <a:lumMod val="95000"/>
                    <a:lumOff val="5000"/>
                  </a:schemeClr>
                </a:solidFill>
                <a:cs typeface="B Nazanin" panose="00000400000000000000" pitchFamily="2" charset="-78"/>
              </a:rPr>
              <a:t>کار مندانی مسئول این هستند که روز هایی به مدرسه های تعیین ش ده بروند و از روند کار بازدید کنند ( به عنوان مثال وندینگ ماشین ها سالم باشند ) </a:t>
            </a:r>
          </a:p>
          <a:p>
            <a:pPr algn="r" rtl="1"/>
            <a:r>
              <a:rPr lang="fa-IR" sz="2000" dirty="0">
                <a:solidFill>
                  <a:schemeClr val="bg1">
                    <a:lumMod val="95000"/>
                    <a:lumOff val="5000"/>
                  </a:schemeClr>
                </a:solidFill>
                <a:cs typeface="B Nazanin" panose="00000400000000000000" pitchFamily="2" charset="-78"/>
              </a:rPr>
              <a:t>و در همین مسیر کار مان را توسعه می دهیم .</a:t>
            </a:r>
            <a:endParaRPr lang="en-US" sz="2000" dirty="0">
              <a:solidFill>
                <a:schemeClr val="bg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2069235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7DB0A3-330B-4A6B-B79C-B34A5C0331B0}"/>
              </a:ext>
            </a:extLst>
          </p:cNvPr>
          <p:cNvSpPr>
            <a:spLocks noGrp="1"/>
          </p:cNvSpPr>
          <p:nvPr>
            <p:ph idx="1"/>
          </p:nvPr>
        </p:nvSpPr>
        <p:spPr>
          <a:xfrm>
            <a:off x="910715" y="702578"/>
            <a:ext cx="8534400" cy="3615267"/>
          </a:xfrm>
        </p:spPr>
        <p:txBody>
          <a:bodyPr>
            <a:normAutofit fontScale="70000" lnSpcReduction="20000"/>
          </a:bodyPr>
          <a:lstStyle/>
          <a:p>
            <a:pPr algn="ctr" rtl="1"/>
            <a:r>
              <a:rPr lang="fa-IR" dirty="0">
                <a:solidFill>
                  <a:srgbClr val="FF0000"/>
                </a:solidFill>
              </a:rPr>
              <a:t>7 -طرح بازاریابی :</a:t>
            </a:r>
            <a:endParaRPr lang="fa-IR" sz="2000" dirty="0">
              <a:solidFill>
                <a:srgbClr val="FF0000"/>
              </a:solidFill>
            </a:endParaRPr>
          </a:p>
          <a:p>
            <a:pPr algn="l" rtl="1"/>
            <a:r>
              <a:rPr lang="fa-IR" sz="2400" dirty="0">
                <a:solidFill>
                  <a:schemeClr val="tx1">
                    <a:lumMod val="95000"/>
                    <a:lumOff val="5000"/>
                  </a:schemeClr>
                </a:solidFill>
                <a:cs typeface="B Nazanin" panose="00000400000000000000" pitchFamily="2" charset="-78"/>
              </a:rPr>
              <a:t>ما در اجرای ایده مان رقیب خاصی نداریم پس یک پله جلو تریم . محصول مورد ارائه ما تمامی لوازم التحریر های مورد نیاز مدارس است که مشتریان ما طبیعتا دانش آموزا ن هستند که ما قبل از فروش در مدارس با مدیران آن مدارس صحبت های لازم را کرده ایم </a:t>
            </a:r>
            <a:endParaRPr lang="en-US" sz="2400" dirty="0">
              <a:solidFill>
                <a:schemeClr val="tx1">
                  <a:lumMod val="95000"/>
                  <a:lumOff val="5000"/>
                </a:schemeClr>
              </a:solidFill>
              <a:cs typeface="B Nazanin" panose="00000400000000000000" pitchFamily="2" charset="-78"/>
            </a:endParaRPr>
          </a:p>
          <a:p>
            <a:pPr algn="l" rtl="1"/>
            <a:r>
              <a:rPr lang="fa-IR" sz="2400" dirty="0">
                <a:solidFill>
                  <a:schemeClr val="tx1">
                    <a:lumMod val="95000"/>
                    <a:lumOff val="5000"/>
                  </a:schemeClr>
                </a:solidFill>
                <a:cs typeface="B Nazanin" panose="00000400000000000000" pitchFamily="2" charset="-78"/>
              </a:rPr>
              <a:t>.</a:t>
            </a:r>
          </a:p>
          <a:p>
            <a:pPr algn="l" rtl="1"/>
            <a:r>
              <a:rPr lang="fa-IR" sz="2400" dirty="0">
                <a:solidFill>
                  <a:schemeClr val="tx1">
                    <a:lumMod val="95000"/>
                    <a:lumOff val="5000"/>
                  </a:schemeClr>
                </a:solidFill>
                <a:cs typeface="B Nazanin" panose="00000400000000000000" pitchFamily="2" charset="-78"/>
              </a:rPr>
              <a:t>دانش آموزان به دلیل اینکه دسترسی بی دغدغه از لوازم از تحریر را دارند و قیمت تضمین شده ارزانتز از هر کجا به سمت خرید از ما می آیند و در هر موقعی که بخواهند می توانند از اجناس ما خریداری کنند .</a:t>
            </a:r>
          </a:p>
          <a:p>
            <a:pPr algn="l" rtl="1"/>
            <a:r>
              <a:rPr lang="fa-IR" sz="2400" dirty="0">
                <a:solidFill>
                  <a:schemeClr val="tx1">
                    <a:lumMod val="95000"/>
                    <a:lumOff val="5000"/>
                  </a:schemeClr>
                </a:solidFill>
                <a:cs typeface="B Nazanin" panose="00000400000000000000" pitchFamily="2" charset="-78"/>
              </a:rPr>
              <a:t>آنها علاقه دارند که بتوانند با هر بودجه ای از اجناس ما خریداری کنند و بعضی از دانش آموزان فقط کیفیت برایشان در مرحله ی اول مهم است و بعضی ها هم فقط قیمت ارزانتر مهم تر است .</a:t>
            </a:r>
          </a:p>
          <a:p>
            <a:pPr algn="l" rtl="1"/>
            <a:r>
              <a:rPr lang="fa-IR" sz="2400" dirty="0">
                <a:solidFill>
                  <a:schemeClr val="tx1">
                    <a:lumMod val="95000"/>
                    <a:lumOff val="5000"/>
                  </a:schemeClr>
                </a:solidFill>
                <a:cs typeface="B Nazanin" panose="00000400000000000000" pitchFamily="2" charset="-78"/>
              </a:rPr>
              <a:t>ما تبلیغات را در مرحله دوممان گذاشته ایم یعنی اول مدیران مدارس را راضی میکنیم و بعد با ارائه درستمان دانش</a:t>
            </a:r>
            <a:endParaRPr lang="en-US" sz="2400" dirty="0">
              <a:solidFill>
                <a:schemeClr val="tx1">
                  <a:lumMod val="95000"/>
                  <a:lumOff val="5000"/>
                </a:schemeClr>
              </a:solidFill>
              <a:cs typeface="B Nazanin" panose="00000400000000000000" pitchFamily="2" charset="-78"/>
            </a:endParaRPr>
          </a:p>
          <a:p>
            <a:pPr algn="l" rtl="1"/>
            <a:r>
              <a:rPr lang="fa-IR" sz="2400" dirty="0">
                <a:solidFill>
                  <a:schemeClr val="tx1">
                    <a:lumMod val="95000"/>
                    <a:lumOff val="5000"/>
                  </a:schemeClr>
                </a:solidFill>
                <a:cs typeface="B Nazanin" panose="00000400000000000000" pitchFamily="2" charset="-78"/>
              </a:rPr>
              <a:t> آموزان و مدیران دیگر مدارس را علاقمند می کنیم و در همین راستا مدارس بیشتری را جذب کار خودمان می کنیم </a:t>
            </a:r>
            <a:r>
              <a:rPr lang="fa-IR" sz="2000" dirty="0">
                <a:solidFill>
                  <a:schemeClr val="accent2">
                    <a:lumMod val="75000"/>
                  </a:schemeClr>
                </a:solidFill>
                <a:cs typeface="B Nazanin" panose="00000400000000000000" pitchFamily="2" charset="-78"/>
              </a:rPr>
              <a:t>. </a:t>
            </a:r>
            <a:endParaRPr lang="en-US" sz="2000" dirty="0">
              <a:solidFill>
                <a:schemeClr val="accent2">
                  <a:lumMod val="75000"/>
                </a:schemeClr>
              </a:solidFill>
              <a:cs typeface="B Nazanin" panose="00000400000000000000" pitchFamily="2" charset="-78"/>
            </a:endParaRPr>
          </a:p>
        </p:txBody>
      </p:sp>
    </p:spTree>
    <p:extLst>
      <p:ext uri="{BB962C8B-B14F-4D97-AF65-F5344CB8AC3E}">
        <p14:creationId xmlns:p14="http://schemas.microsoft.com/office/powerpoint/2010/main" val="4029031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556FA5-E1C0-46FF-A467-AEE2D62AAE91}"/>
              </a:ext>
            </a:extLst>
          </p:cNvPr>
          <p:cNvSpPr>
            <a:spLocks noGrp="1"/>
          </p:cNvSpPr>
          <p:nvPr>
            <p:ph idx="1"/>
          </p:nvPr>
        </p:nvSpPr>
        <p:spPr>
          <a:xfrm>
            <a:off x="1066800" y="2103120"/>
            <a:ext cx="10058400" cy="1604814"/>
          </a:xfrm>
        </p:spPr>
        <p:txBody>
          <a:bodyPr/>
          <a:lstStyle/>
          <a:p>
            <a:pPr algn="r" rtl="1"/>
            <a:r>
              <a:rPr lang="fa-IR" dirty="0">
                <a:highlight>
                  <a:srgbClr val="0000FF"/>
                </a:highlight>
              </a:rPr>
              <a:t>ب- طرح های تبلیغاتی و پیشبرد فروش :</a:t>
            </a:r>
          </a:p>
          <a:p>
            <a:pPr algn="ctr" rtl="1"/>
            <a:r>
              <a:rPr lang="fa-IR" sz="2000" dirty="0">
                <a:solidFill>
                  <a:schemeClr val="accent1">
                    <a:lumMod val="50000"/>
                  </a:schemeClr>
                </a:solidFill>
                <a:cs typeface="B Nazanin" panose="00000400000000000000" pitchFamily="2" charset="-78"/>
              </a:rPr>
              <a:t>ما در کارمان تقریبا هیچ گونه تبلیغی نخواهیم داشت ولی برنامه ما این است که با حرف هایمان مدیران مدارس را جلب کنیم و بعد هم با ارائه ی صحیح مان دانش آموزان را</a:t>
            </a:r>
            <a:endParaRPr lang="en-US" sz="2000" dirty="0">
              <a:solidFill>
                <a:schemeClr val="accent1">
                  <a:lumMod val="50000"/>
                </a:schemeClr>
              </a:solidFill>
              <a:cs typeface="B Nazanin" panose="00000400000000000000" pitchFamily="2" charset="-78"/>
            </a:endParaRPr>
          </a:p>
        </p:txBody>
      </p:sp>
    </p:spTree>
    <p:extLst>
      <p:ext uri="{BB962C8B-B14F-4D97-AF65-F5344CB8AC3E}">
        <p14:creationId xmlns:p14="http://schemas.microsoft.com/office/powerpoint/2010/main" val="1090719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4BB776-C91A-4571-B5B8-2281945AA7BC}"/>
              </a:ext>
            </a:extLst>
          </p:cNvPr>
          <p:cNvSpPr>
            <a:spLocks noGrp="1"/>
          </p:cNvSpPr>
          <p:nvPr>
            <p:ph idx="1"/>
          </p:nvPr>
        </p:nvSpPr>
        <p:spPr/>
        <p:txBody>
          <a:bodyPr/>
          <a:lstStyle/>
          <a:p>
            <a:pPr algn="ctr" rtl="1"/>
            <a:r>
              <a:rPr lang="fa-IR" dirty="0">
                <a:highlight>
                  <a:srgbClr val="00FFFF"/>
                </a:highlight>
              </a:rPr>
              <a:t>پ- خرید و کنترل موجودی :</a:t>
            </a:r>
            <a:endParaRPr lang="fa-IR" sz="2000" dirty="0">
              <a:highlight>
                <a:srgbClr val="00FFFF"/>
              </a:highlight>
            </a:endParaRPr>
          </a:p>
          <a:p>
            <a:pPr algn="r" rtl="1"/>
            <a:r>
              <a:rPr lang="fa-IR" sz="2000" dirty="0">
                <a:solidFill>
                  <a:schemeClr val="accent1">
                    <a:lumMod val="50000"/>
                  </a:schemeClr>
                </a:solidFill>
                <a:cs typeface="B Nazanin" panose="00000400000000000000" pitchFamily="2" charset="-78"/>
              </a:rPr>
              <a:t>تامین کننده های ما مستقیم تولید کننده ها هستند و روش ما در مرحله اول حسابداری توسط خودمان و در مرحله دوم توسط یک کارمند </a:t>
            </a:r>
          </a:p>
          <a:p>
            <a:pPr algn="r" rtl="1"/>
            <a:endParaRPr lang="fa-IR" sz="2000" dirty="0"/>
          </a:p>
          <a:p>
            <a:pPr algn="r" rtl="1"/>
            <a:endParaRPr lang="fa-IR" sz="2000" dirty="0"/>
          </a:p>
          <a:p>
            <a:pPr algn="ctr" rtl="1"/>
            <a:r>
              <a:rPr lang="fa-IR" sz="2000" dirty="0">
                <a:solidFill>
                  <a:schemeClr val="accent4">
                    <a:lumMod val="50000"/>
                  </a:schemeClr>
                </a:solidFill>
                <a:cs typeface="B Nazanin" panose="00000400000000000000" pitchFamily="2" charset="-78"/>
              </a:rPr>
              <a:t>ما کارمندی که استخدام خواهیم کرد باید کاملا مسلط به حسابداری باشد .</a:t>
            </a:r>
            <a:endParaRPr lang="en-US" sz="200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4109320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B47B16-51C6-43BF-B7DD-194745A199C0}"/>
              </a:ext>
            </a:extLst>
          </p:cNvPr>
          <p:cNvSpPr>
            <a:spLocks noGrp="1"/>
          </p:cNvSpPr>
          <p:nvPr>
            <p:ph idx="1"/>
          </p:nvPr>
        </p:nvSpPr>
        <p:spPr>
          <a:xfrm>
            <a:off x="1066800" y="1675282"/>
            <a:ext cx="10058400" cy="1487368"/>
          </a:xfrm>
        </p:spPr>
        <p:txBody>
          <a:bodyPr/>
          <a:lstStyle/>
          <a:p>
            <a:pPr algn="ctr"/>
            <a:r>
              <a:rPr lang="fa-IR" sz="2400" dirty="0">
                <a:solidFill>
                  <a:schemeClr val="accent4">
                    <a:lumMod val="50000"/>
                  </a:schemeClr>
                </a:solidFill>
              </a:rPr>
              <a:t>رقبا :</a:t>
            </a:r>
          </a:p>
          <a:p>
            <a:pPr algn="r"/>
            <a:r>
              <a:rPr lang="fa-IR" sz="2000" dirty="0">
                <a:solidFill>
                  <a:schemeClr val="accent4">
                    <a:lumMod val="50000"/>
                  </a:schemeClr>
                </a:solidFill>
                <a:cs typeface="B Nazanin" panose="00000400000000000000" pitchFamily="2" charset="-78"/>
              </a:rPr>
              <a:t>ما در حقیقت رقیب خاصی در حوزه ی کاری خودمان نداریم چون تا به حال کسی این ایده را نپرورانده ولی ما باید کاری کنیم که دانش آموزان به  هیچ وجه دیجی کالا را به کار ما ارجه تر ندانند.</a:t>
            </a:r>
            <a:endParaRPr lang="en-US" sz="200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1489565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933CBB-5042-4365-95E1-D2A469DB7404}"/>
              </a:ext>
            </a:extLst>
          </p:cNvPr>
          <p:cNvSpPr>
            <a:spLocks noGrp="1"/>
          </p:cNvSpPr>
          <p:nvPr>
            <p:ph idx="1"/>
          </p:nvPr>
        </p:nvSpPr>
        <p:spPr>
          <a:xfrm>
            <a:off x="1066800" y="2103120"/>
            <a:ext cx="10058400" cy="2166876"/>
          </a:xfrm>
        </p:spPr>
        <p:txBody>
          <a:bodyPr>
            <a:normAutofit lnSpcReduction="10000"/>
          </a:bodyPr>
          <a:lstStyle/>
          <a:p>
            <a:pPr algn="ctr"/>
            <a:r>
              <a:rPr lang="fa-IR" sz="2400" dirty="0">
                <a:solidFill>
                  <a:srgbClr val="FF0000"/>
                </a:solidFill>
              </a:rPr>
              <a:t>هزینه ها :</a:t>
            </a:r>
          </a:p>
          <a:p>
            <a:pPr lvl="1" algn="r" rtl="1"/>
            <a:r>
              <a:rPr lang="fa-IR" sz="2000" dirty="0">
                <a:solidFill>
                  <a:schemeClr val="accent4">
                    <a:lumMod val="50000"/>
                  </a:schemeClr>
                </a:solidFill>
                <a:cs typeface="B Nazanin" panose="00000400000000000000" pitchFamily="2" charset="-78"/>
              </a:rPr>
              <a:t>1 هزینه حمل  و نقل</a:t>
            </a:r>
          </a:p>
          <a:p>
            <a:pPr lvl="1" algn="r" rtl="1"/>
            <a:r>
              <a:rPr lang="fa-IR" sz="2000" dirty="0">
                <a:solidFill>
                  <a:schemeClr val="accent4">
                    <a:lumMod val="50000"/>
                  </a:schemeClr>
                </a:solidFill>
                <a:cs typeface="B Nazanin" panose="00000400000000000000" pitchFamily="2" charset="-78"/>
              </a:rPr>
              <a:t>2 هزینه حسابدار </a:t>
            </a:r>
          </a:p>
          <a:p>
            <a:pPr lvl="1" algn="r" rtl="1"/>
            <a:r>
              <a:rPr lang="fa-IR" sz="2000" dirty="0">
                <a:solidFill>
                  <a:schemeClr val="accent4">
                    <a:lumMod val="50000"/>
                  </a:schemeClr>
                </a:solidFill>
                <a:cs typeface="B Nazanin" panose="00000400000000000000" pitchFamily="2" charset="-78"/>
              </a:rPr>
              <a:t>3 هزینه کسانی که مدارس را بازدید می کند</a:t>
            </a:r>
          </a:p>
          <a:p>
            <a:pPr lvl="1" algn="r" rtl="1"/>
            <a:r>
              <a:rPr lang="fa-IR" sz="2000" dirty="0">
                <a:solidFill>
                  <a:schemeClr val="accent4">
                    <a:lumMod val="50000"/>
                  </a:schemeClr>
                </a:solidFill>
                <a:cs typeface="B Nazanin" panose="00000400000000000000" pitchFamily="2" charset="-78"/>
              </a:rPr>
              <a:t>اجاره وندینگ ماشین</a:t>
            </a:r>
            <a:endParaRPr lang="en-US" sz="200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2509641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07249C-12FE-42A8-9C00-74E54FA8C5C9}"/>
              </a:ext>
            </a:extLst>
          </p:cNvPr>
          <p:cNvSpPr>
            <a:spLocks noGrp="1"/>
          </p:cNvSpPr>
          <p:nvPr>
            <p:ph idx="1"/>
          </p:nvPr>
        </p:nvSpPr>
        <p:spPr/>
        <p:txBody>
          <a:bodyPr/>
          <a:lstStyle/>
          <a:p>
            <a:pPr marL="0" indent="0" algn="ctr">
              <a:buNone/>
            </a:pPr>
            <a:r>
              <a:rPr lang="fa-IR" dirty="0">
                <a:solidFill>
                  <a:schemeClr val="tx2">
                    <a:lumMod val="50000"/>
                  </a:schemeClr>
                </a:solidFill>
                <a:highlight>
                  <a:srgbClr val="FF0000"/>
                </a:highlight>
              </a:rPr>
              <a:t>در آمد ها :</a:t>
            </a:r>
            <a:endParaRPr lang="fa-IR" sz="2000" dirty="0">
              <a:solidFill>
                <a:schemeClr val="tx2">
                  <a:lumMod val="50000"/>
                </a:schemeClr>
              </a:solidFill>
              <a:highlight>
                <a:srgbClr val="FF0000"/>
              </a:highlight>
            </a:endParaRPr>
          </a:p>
          <a:p>
            <a:pPr marL="0" indent="0" algn="r">
              <a:buNone/>
            </a:pPr>
            <a:r>
              <a:rPr lang="fa-IR" sz="2000" dirty="0">
                <a:solidFill>
                  <a:schemeClr val="tx2">
                    <a:lumMod val="50000"/>
                  </a:schemeClr>
                </a:solidFill>
                <a:cs typeface="B Nazanin" panose="00000400000000000000" pitchFamily="2" charset="-78"/>
              </a:rPr>
              <a:t>درآمد ما مستقیم به فروش ماهانه ی مان در مدارس ربط دارد  یعنی در آخر هر ماه ما لیستی از مدرسه ها میگیریم از فروش لوازم التحیر و بعد بچه ها پول های مربوطه را به مدیرشان می دهند و مدیران هم به ما می دهند .  </a:t>
            </a:r>
            <a:endParaRPr lang="en-US" sz="2000" dirty="0">
              <a:solidFill>
                <a:schemeClr val="tx2">
                  <a:lumMod val="50000"/>
                </a:schemeClr>
              </a:solidFill>
              <a:cs typeface="B Nazanin" panose="00000400000000000000" pitchFamily="2" charset="-78"/>
            </a:endParaRPr>
          </a:p>
        </p:txBody>
      </p:sp>
    </p:spTree>
    <p:extLst>
      <p:ext uri="{BB962C8B-B14F-4D97-AF65-F5344CB8AC3E}">
        <p14:creationId xmlns:p14="http://schemas.microsoft.com/office/powerpoint/2010/main" val="677638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499F5E-90C7-49E8-98FB-A2228166667F}"/>
              </a:ext>
            </a:extLst>
          </p:cNvPr>
          <p:cNvSpPr>
            <a:spLocks noGrp="1"/>
          </p:cNvSpPr>
          <p:nvPr>
            <p:ph idx="1"/>
          </p:nvPr>
        </p:nvSpPr>
        <p:spPr>
          <a:xfrm>
            <a:off x="1066800" y="1635853"/>
            <a:ext cx="10058400" cy="3372374"/>
          </a:xfrm>
        </p:spPr>
        <p:txBody>
          <a:bodyPr/>
          <a:lstStyle/>
          <a:p>
            <a:pPr marL="0" indent="0" algn="ctr">
              <a:buNone/>
            </a:pPr>
            <a:r>
              <a:rPr lang="ar-SA" sz="2400" b="1" dirty="0">
                <a:solidFill>
                  <a:schemeClr val="accent2">
                    <a:lumMod val="50000"/>
                  </a:schemeClr>
                </a:solidFill>
                <a:effectLst/>
                <a:latin typeface="B Mitra" panose="00000400000000000000" pitchFamily="2" charset="-78"/>
                <a:ea typeface="B Mitra" panose="00000400000000000000" pitchFamily="2" charset="-78"/>
                <a:cs typeface="B Mitra" panose="00000400000000000000" pitchFamily="2" charset="-78"/>
              </a:rPr>
              <a:t>اسم کسب و کار</a:t>
            </a:r>
            <a:r>
              <a:rPr lang="fa-IR" sz="2400" b="1" dirty="0">
                <a:solidFill>
                  <a:schemeClr val="accent2">
                    <a:lumMod val="50000"/>
                  </a:schemeClr>
                </a:solidFill>
                <a:effectLst/>
                <a:latin typeface="B Mitra" panose="00000400000000000000" pitchFamily="2" charset="-78"/>
                <a:ea typeface="B Mitra" panose="00000400000000000000" pitchFamily="2" charset="-78"/>
                <a:cs typeface="B Mitra" panose="00000400000000000000" pitchFamily="2" charset="-78"/>
              </a:rPr>
              <a:t> </a:t>
            </a:r>
            <a:r>
              <a:rPr lang="fa-IR" sz="2400" b="1" dirty="0">
                <a:solidFill>
                  <a:schemeClr val="accent2">
                    <a:lumMod val="50000"/>
                  </a:schemeClr>
                </a:solidFill>
                <a:latin typeface="B Mitra" panose="00000400000000000000" pitchFamily="2" charset="-78"/>
                <a:ea typeface="B Mitra" panose="00000400000000000000" pitchFamily="2" charset="-78"/>
                <a:cs typeface="B Mitra" panose="00000400000000000000" pitchFamily="2" charset="-78"/>
              </a:rPr>
              <a:t>:  فروش لوازم التحریر</a:t>
            </a:r>
          </a:p>
          <a:p>
            <a:pPr marL="0" indent="0" algn="ctr">
              <a:buNone/>
            </a:pPr>
            <a:r>
              <a:rPr lang="ar-SA" sz="2400" b="1" dirty="0">
                <a:solidFill>
                  <a:schemeClr val="accent2">
                    <a:lumMod val="50000"/>
                  </a:schemeClr>
                </a:solidFill>
                <a:effectLst/>
                <a:latin typeface="B Mitra" panose="00000400000000000000" pitchFamily="2" charset="-78"/>
                <a:ea typeface="B Mitra" panose="00000400000000000000" pitchFamily="2" charset="-78"/>
                <a:cs typeface="B Mitra" panose="00000400000000000000" pitchFamily="2" charset="-78"/>
              </a:rPr>
              <a:t>موضوع کسب و کار</a:t>
            </a:r>
            <a:r>
              <a:rPr lang="fa-IR" sz="2400" b="1" dirty="0">
                <a:solidFill>
                  <a:schemeClr val="accent2">
                    <a:lumMod val="50000"/>
                  </a:schemeClr>
                </a:solidFill>
                <a:effectLst/>
                <a:latin typeface="B Mitra" panose="00000400000000000000" pitchFamily="2" charset="-78"/>
                <a:ea typeface="B Mitra" panose="00000400000000000000" pitchFamily="2" charset="-78"/>
                <a:cs typeface="B Mitra" panose="00000400000000000000" pitchFamily="2" charset="-78"/>
              </a:rPr>
              <a:t>: توزیع کننده لوازم التحریر</a:t>
            </a:r>
          </a:p>
          <a:p>
            <a:pPr marL="0" indent="0" algn="ctr">
              <a:buNone/>
            </a:pPr>
            <a:r>
              <a:rPr lang="ar-SA" sz="2400" b="1" kern="0" dirty="0">
                <a:solidFill>
                  <a:schemeClr val="accent3">
                    <a:lumMod val="50000"/>
                  </a:schemeClr>
                </a:solidFill>
                <a:effectLst/>
                <a:latin typeface="B Mitra" panose="00000400000000000000" pitchFamily="2" charset="-78"/>
                <a:ea typeface="B Mitra" panose="00000400000000000000" pitchFamily="2" charset="-78"/>
                <a:cs typeface="B Mitra" panose="00000400000000000000" pitchFamily="2" charset="-78"/>
              </a:rPr>
              <a:t>آدرس، شماره تماس و وبسایت کسب و کار </a:t>
            </a:r>
            <a:r>
              <a:rPr lang="fa-IR" sz="2400" b="1" kern="0" dirty="0">
                <a:solidFill>
                  <a:schemeClr val="accent3">
                    <a:lumMod val="50000"/>
                  </a:schemeClr>
                </a:solidFill>
                <a:effectLst/>
                <a:latin typeface="B Mitra" panose="00000400000000000000" pitchFamily="2" charset="-78"/>
                <a:ea typeface="B Mitra" panose="00000400000000000000" pitchFamily="2" charset="-78"/>
                <a:cs typeface="B Mitra" panose="00000400000000000000" pitchFamily="2" charset="-78"/>
              </a:rPr>
              <a:t>: مدرسه نیکان</a:t>
            </a:r>
          </a:p>
          <a:p>
            <a:pPr marL="0" indent="0" algn="ctr">
              <a:buNone/>
            </a:pPr>
            <a:r>
              <a:rPr lang="ar-SA" sz="2400" b="1" kern="0" dirty="0">
                <a:solidFill>
                  <a:schemeClr val="accent3">
                    <a:lumMod val="50000"/>
                  </a:schemeClr>
                </a:solidFill>
                <a:effectLst/>
                <a:latin typeface="B Mitra" panose="00000400000000000000" pitchFamily="2" charset="-78"/>
                <a:ea typeface="B Mitra" panose="00000400000000000000" pitchFamily="2" charset="-78"/>
                <a:cs typeface="B Mitra" panose="00000400000000000000" pitchFamily="2" charset="-78"/>
              </a:rPr>
              <a:t>بنیانگذار و مدیر عامل </a:t>
            </a:r>
            <a:r>
              <a:rPr lang="fa-IR" sz="2400" b="1" kern="0" dirty="0">
                <a:solidFill>
                  <a:schemeClr val="accent3">
                    <a:lumMod val="50000"/>
                  </a:schemeClr>
                </a:solidFill>
                <a:effectLst/>
                <a:latin typeface="B Mitra" panose="00000400000000000000" pitchFamily="2" charset="-78"/>
                <a:ea typeface="B Mitra" panose="00000400000000000000" pitchFamily="2" charset="-78"/>
                <a:cs typeface="B Mitra" panose="00000400000000000000" pitchFamily="2" charset="-78"/>
              </a:rPr>
              <a:t>:صدرا سیاح</a:t>
            </a:r>
            <a:endParaRPr lang="en-US" sz="2400" b="1" kern="0" dirty="0">
              <a:solidFill>
                <a:schemeClr val="accent3">
                  <a:lumMod val="50000"/>
                </a:schemeClr>
              </a:solidFill>
              <a:effectLst/>
              <a:latin typeface="B Mitra" panose="00000400000000000000" pitchFamily="2" charset="-78"/>
              <a:ea typeface="B Mitra" panose="00000400000000000000" pitchFamily="2" charset="-78"/>
              <a:cs typeface="B Mitra" panose="00000400000000000000" pitchFamily="2" charset="-78"/>
            </a:endParaRPr>
          </a:p>
          <a:p>
            <a:pPr marL="0" indent="0" algn="ctr">
              <a:buNone/>
            </a:pPr>
            <a:endParaRPr lang="en-US" sz="1800" b="1" kern="0" dirty="0">
              <a:solidFill>
                <a:srgbClr val="FFFFFF"/>
              </a:solidFill>
              <a:effectLst/>
              <a:latin typeface="B Mitra" panose="00000400000000000000" pitchFamily="2" charset="-78"/>
              <a:ea typeface="B Mitra" panose="00000400000000000000" pitchFamily="2" charset="-78"/>
              <a:cs typeface="B Mitra" panose="00000400000000000000" pitchFamily="2" charset="-78"/>
            </a:endParaRPr>
          </a:p>
          <a:p>
            <a:pPr marL="0" indent="0" algn="ctr">
              <a:buNone/>
            </a:pPr>
            <a:endParaRPr lang="en-US" sz="1800" dirty="0">
              <a:solidFill>
                <a:srgbClr val="000000"/>
              </a:solidFill>
              <a:effectLst/>
              <a:latin typeface="Calibri" panose="020F0502020204030204" pitchFamily="34" charset="0"/>
              <a:ea typeface="Calibri" panose="020F0502020204030204" pitchFamily="34" charset="0"/>
            </a:endParaRPr>
          </a:p>
          <a:p>
            <a:pPr marL="0" indent="0" algn="ctr">
              <a:buNone/>
            </a:pPr>
            <a:endParaRPr lang="en-US" sz="1800" dirty="0">
              <a:solidFill>
                <a:srgbClr val="000000"/>
              </a:solidFill>
              <a:effectLst/>
              <a:latin typeface="Calibri" panose="020F0502020204030204" pitchFamily="34" charset="0"/>
              <a:ea typeface="Calibri" panose="020F0502020204030204" pitchFamily="34" charset="0"/>
            </a:endParaRPr>
          </a:p>
          <a:p>
            <a:pPr marL="0" indent="0">
              <a:buNone/>
            </a:pPr>
            <a:endParaRPr lang="en-US" dirty="0">
              <a:cs typeface="B Nazanin" panose="00000400000000000000" pitchFamily="2" charset="-78"/>
            </a:endParaRPr>
          </a:p>
        </p:txBody>
      </p:sp>
    </p:spTree>
    <p:extLst>
      <p:ext uri="{BB962C8B-B14F-4D97-AF65-F5344CB8AC3E}">
        <p14:creationId xmlns:p14="http://schemas.microsoft.com/office/powerpoint/2010/main" val="4056831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846DCC-F1F5-4305-AAB6-DA8A8313C20F}"/>
              </a:ext>
            </a:extLst>
          </p:cNvPr>
          <p:cNvSpPr>
            <a:spLocks noGrp="1"/>
          </p:cNvSpPr>
          <p:nvPr>
            <p:ph idx="1"/>
          </p:nvPr>
        </p:nvSpPr>
        <p:spPr>
          <a:xfrm>
            <a:off x="1066800" y="2077953"/>
            <a:ext cx="10058400" cy="3931920"/>
          </a:xfrm>
        </p:spPr>
        <p:txBody>
          <a:bodyPr/>
          <a:lstStyle/>
          <a:p>
            <a:pPr marL="0" indent="0" algn="ctr">
              <a:buNone/>
            </a:pPr>
            <a:r>
              <a:rPr lang="fa-IR" dirty="0">
                <a:highlight>
                  <a:srgbClr val="FFFF00"/>
                </a:highlight>
              </a:rPr>
              <a:t>نقدینگی :</a:t>
            </a:r>
          </a:p>
          <a:p>
            <a:pPr marL="0" indent="0">
              <a:buNone/>
            </a:pPr>
            <a:r>
              <a:rPr lang="fa-IR" sz="2000" dirty="0">
                <a:solidFill>
                  <a:schemeClr val="accent2">
                    <a:lumMod val="50000"/>
                  </a:schemeClr>
                </a:solidFill>
              </a:rPr>
              <a:t>نقدینگی ما به این صورت است بیشتر پول بدست آمده خرج خرید محصولات می شود .</a:t>
            </a:r>
            <a:endParaRPr lang="en-US" sz="2000" dirty="0">
              <a:solidFill>
                <a:schemeClr val="accent2">
                  <a:lumMod val="50000"/>
                </a:schemeClr>
              </a:solidFill>
            </a:endParaRPr>
          </a:p>
        </p:txBody>
      </p:sp>
    </p:spTree>
    <p:extLst>
      <p:ext uri="{BB962C8B-B14F-4D97-AF65-F5344CB8AC3E}">
        <p14:creationId xmlns:p14="http://schemas.microsoft.com/office/powerpoint/2010/main" val="3133912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A5A728-D3E4-4E18-8FB4-60E32EB58238}"/>
              </a:ext>
            </a:extLst>
          </p:cNvPr>
          <p:cNvSpPr>
            <a:spLocks noGrp="1"/>
          </p:cNvSpPr>
          <p:nvPr>
            <p:ph idx="1"/>
          </p:nvPr>
        </p:nvSpPr>
        <p:spPr>
          <a:xfrm>
            <a:off x="1066800" y="2103120"/>
            <a:ext cx="10058400" cy="1596425"/>
          </a:xfrm>
        </p:spPr>
        <p:txBody>
          <a:bodyPr/>
          <a:lstStyle/>
          <a:p>
            <a:pPr algn="ctr" rtl="1"/>
            <a:r>
              <a:rPr lang="fa-IR" sz="2000" dirty="0">
                <a:solidFill>
                  <a:srgbClr val="FFC000"/>
                </a:solidFill>
              </a:rPr>
              <a:t>چشم انداز رشد و توسعه را در کسب و کار :</a:t>
            </a:r>
          </a:p>
          <a:p>
            <a:pPr algn="r" rtl="1"/>
            <a:r>
              <a:rPr lang="fa-IR" sz="2400" dirty="0">
                <a:solidFill>
                  <a:schemeClr val="accent1">
                    <a:lumMod val="50000"/>
                  </a:schemeClr>
                </a:solidFill>
                <a:cs typeface="B Nazanin" panose="00000400000000000000" pitchFamily="2" charset="-78"/>
              </a:rPr>
              <a:t>ما با گذشت زمان می توانیم مدارس بیشتری را به عهده بگیریم و این موجب پیشرفت کار ما می شود و با پس انداز مالی می توانیم توزیع در تمامی نیاز های کشور را شروع کنیم </a:t>
            </a:r>
            <a:endParaRPr lang="en-US" sz="2400" dirty="0">
              <a:solidFill>
                <a:schemeClr val="accent1">
                  <a:lumMod val="50000"/>
                </a:schemeClr>
              </a:solidFill>
              <a:cs typeface="B Nazanin" panose="00000400000000000000" pitchFamily="2" charset="-78"/>
            </a:endParaRPr>
          </a:p>
        </p:txBody>
      </p:sp>
    </p:spTree>
    <p:extLst>
      <p:ext uri="{BB962C8B-B14F-4D97-AF65-F5344CB8AC3E}">
        <p14:creationId xmlns:p14="http://schemas.microsoft.com/office/powerpoint/2010/main" val="3464471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300E54-379A-4DA2-AE49-0E375D4AA6FA}"/>
              </a:ext>
            </a:extLst>
          </p:cNvPr>
          <p:cNvSpPr>
            <a:spLocks noGrp="1"/>
          </p:cNvSpPr>
          <p:nvPr>
            <p:ph idx="1"/>
          </p:nvPr>
        </p:nvSpPr>
        <p:spPr>
          <a:xfrm>
            <a:off x="1066800" y="2103120"/>
            <a:ext cx="10058400" cy="1613203"/>
          </a:xfrm>
        </p:spPr>
        <p:txBody>
          <a:bodyPr/>
          <a:lstStyle/>
          <a:p>
            <a:pPr algn="r" rtl="1"/>
            <a:r>
              <a:rPr lang="fa-IR" sz="2000" dirty="0">
                <a:solidFill>
                  <a:srgbClr val="FF0000"/>
                </a:solidFill>
              </a:rPr>
              <a:t>تدابیر ما در کار های فکر نشده عبارت است از :</a:t>
            </a:r>
          </a:p>
          <a:p>
            <a:pPr algn="ctr" rtl="1"/>
            <a:r>
              <a:rPr lang="fa-IR" sz="2000" dirty="0">
                <a:solidFill>
                  <a:schemeClr val="tx2">
                    <a:lumMod val="50000"/>
                  </a:schemeClr>
                </a:solidFill>
                <a:cs typeface="B Nazanin" panose="00000400000000000000" pitchFamily="2" charset="-78"/>
              </a:rPr>
              <a:t>در صورت بهم ریختن اوضاع قیمت ها کار ما بسیار کم توقع می رود خراب شود به دلیل اینکه ما از اجناس داخلی استفاده میکنیم و اینکه لوازم الحریر جزو محصولات پاییه ای هر کسی در زندگی هاست و به هر حال مجبورند خریداری کنند .</a:t>
            </a:r>
            <a:endParaRPr lang="en-US" sz="2000" dirty="0">
              <a:solidFill>
                <a:schemeClr val="tx2">
                  <a:lumMod val="50000"/>
                </a:schemeClr>
              </a:solidFill>
              <a:cs typeface="B Nazanin" panose="00000400000000000000" pitchFamily="2" charset="-78"/>
            </a:endParaRPr>
          </a:p>
        </p:txBody>
      </p:sp>
    </p:spTree>
    <p:extLst>
      <p:ext uri="{BB962C8B-B14F-4D97-AF65-F5344CB8AC3E}">
        <p14:creationId xmlns:p14="http://schemas.microsoft.com/office/powerpoint/2010/main" val="2685786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D5B5A2-D0EE-4B21-8563-0DCB51C95B7A}"/>
              </a:ext>
            </a:extLst>
          </p:cNvPr>
          <p:cNvSpPr>
            <a:spLocks noGrp="1"/>
          </p:cNvSpPr>
          <p:nvPr>
            <p:ph idx="1"/>
          </p:nvPr>
        </p:nvSpPr>
        <p:spPr>
          <a:xfrm>
            <a:off x="1149292" y="1359017"/>
            <a:ext cx="10118521" cy="3271706"/>
          </a:xfrm>
        </p:spPr>
        <p:txBody>
          <a:bodyPr>
            <a:normAutofit fontScale="92500" lnSpcReduction="20000"/>
          </a:bodyPr>
          <a:lstStyle/>
          <a:p>
            <a:pPr algn="r" rtl="1"/>
            <a:r>
              <a:rPr lang="ar-SA" sz="1800" b="1" dirty="0">
                <a:solidFill>
                  <a:srgbClr val="4B4B4B"/>
                </a:solidFill>
                <a:effectLst/>
                <a:latin typeface="B Mitra" panose="00000400000000000000" pitchFamily="2" charset="-78"/>
                <a:ea typeface="B Mitra" panose="00000400000000000000" pitchFamily="2" charset="-78"/>
                <a:cs typeface="B Mitra" panose="00000400000000000000" pitchFamily="2" charset="-78"/>
              </a:rPr>
              <a:t>الف- </a:t>
            </a:r>
            <a:r>
              <a:rPr lang="ar-SA" sz="1800" b="1" dirty="0">
                <a:solidFill>
                  <a:srgbClr val="FF0000"/>
                </a:solidFill>
                <a:effectLst/>
                <a:latin typeface="B Mitra" panose="00000400000000000000" pitchFamily="2" charset="-78"/>
                <a:ea typeface="B Mitra" panose="00000400000000000000" pitchFamily="2" charset="-78"/>
                <a:cs typeface="B Mitra" panose="00000400000000000000" pitchFamily="2" charset="-78"/>
              </a:rPr>
              <a:t>شرح توصیفي</a:t>
            </a:r>
            <a:r>
              <a:rPr lang="fa-IR" sz="1800" b="1" dirty="0">
                <a:solidFill>
                  <a:srgbClr val="FF0000"/>
                </a:solidFill>
                <a:effectLst/>
                <a:latin typeface="B Mitra" panose="00000400000000000000" pitchFamily="2" charset="-78"/>
                <a:ea typeface="B Mitra" panose="00000400000000000000" pitchFamily="2" charset="-78"/>
                <a:cs typeface="B Mitra" panose="00000400000000000000" pitchFamily="2" charset="-78"/>
              </a:rPr>
              <a:t> </a:t>
            </a:r>
            <a:r>
              <a:rPr lang="fa-IR" sz="1800" b="1" dirty="0">
                <a:solidFill>
                  <a:srgbClr val="4B4B4B"/>
                </a:solidFill>
                <a:effectLst/>
                <a:latin typeface="B Mitra" panose="00000400000000000000" pitchFamily="2" charset="-78"/>
                <a:ea typeface="B Mitra" panose="00000400000000000000" pitchFamily="2" charset="-78"/>
                <a:cs typeface="B Mitra" panose="00000400000000000000" pitchFamily="2" charset="-78"/>
              </a:rPr>
              <a:t>: </a:t>
            </a:r>
            <a:r>
              <a:rPr lang="ar-SA" sz="2000" dirty="0">
                <a:solidFill>
                  <a:schemeClr val="accent6">
                    <a:lumMod val="50000"/>
                  </a:schemeClr>
                </a:solidFill>
                <a:effectLst/>
                <a:latin typeface="B Mitra" panose="00000400000000000000" pitchFamily="2" charset="-78"/>
                <a:ea typeface="B Mitra" panose="00000400000000000000" pitchFamily="2" charset="-78"/>
                <a:cs typeface="B Nazanin" panose="00000400000000000000" pitchFamily="2" charset="-78"/>
              </a:rPr>
              <a:t>ما قصد داریم تا لوازم التحریر با کیفیت ایرانی را در تمامی مدارس با کم ترین قیمت ممکن پخش کنیم و همه ی مدارس از نظر لوازم التحریر تجهیز شوند </a:t>
            </a:r>
            <a:endParaRPr lang="fa-IR" sz="2000" dirty="0">
              <a:solidFill>
                <a:schemeClr val="accent6">
                  <a:lumMod val="50000"/>
                </a:schemeClr>
              </a:solidFill>
              <a:effectLst/>
              <a:latin typeface="B Mitra" panose="00000400000000000000" pitchFamily="2" charset="-78"/>
              <a:ea typeface="B Mitra" panose="00000400000000000000" pitchFamily="2" charset="-78"/>
              <a:cs typeface="B Nazanin" panose="00000400000000000000" pitchFamily="2" charset="-78"/>
            </a:endParaRPr>
          </a:p>
          <a:p>
            <a:pPr algn="r" rtl="1"/>
            <a:r>
              <a:rPr lang="fa-IR" sz="1800" b="1" dirty="0">
                <a:solidFill>
                  <a:srgbClr val="4B4B4B"/>
                </a:solidFill>
                <a:effectLst/>
                <a:latin typeface="B Mitra" panose="00000400000000000000" pitchFamily="2" charset="-78"/>
                <a:ea typeface="B Mitra" panose="00000400000000000000" pitchFamily="2" charset="-78"/>
                <a:cs typeface="B Mitra" panose="00000400000000000000" pitchFamily="2" charset="-78"/>
              </a:rPr>
              <a:t>   </a:t>
            </a:r>
            <a:r>
              <a:rPr lang="fa-IR" sz="1800" b="1" dirty="0">
                <a:solidFill>
                  <a:srgbClr val="4B4B4B"/>
                </a:solidFill>
                <a:effectLst/>
                <a:latin typeface="B Mitra" panose="00000400000000000000" pitchFamily="2" charset="-78"/>
                <a:ea typeface="B Mitra" panose="00000400000000000000" pitchFamily="2" charset="-78"/>
                <a:cs typeface="B Nazanin" panose="00000400000000000000" pitchFamily="2" charset="-78"/>
              </a:rPr>
              <a:t> </a:t>
            </a:r>
            <a:r>
              <a:rPr lang="ar-SA" sz="1800" b="1" dirty="0">
                <a:solidFill>
                  <a:srgbClr val="FF0000"/>
                </a:solidFill>
                <a:effectLst/>
                <a:latin typeface="B Mitra" panose="00000400000000000000" pitchFamily="2" charset="-78"/>
                <a:ea typeface="B Mitra" panose="00000400000000000000" pitchFamily="2" charset="-78"/>
                <a:cs typeface="B Mitra" panose="00000400000000000000" pitchFamily="2" charset="-78"/>
              </a:rPr>
              <a:t>چشـم انـداز</a:t>
            </a:r>
            <a:r>
              <a:rPr lang="ar-SA" sz="1800" b="1" dirty="0">
                <a:solidFill>
                  <a:srgbClr val="000000"/>
                </a:solidFill>
                <a:effectLst/>
                <a:latin typeface="B Mitra" panose="00000400000000000000" pitchFamily="2" charset="-78"/>
                <a:ea typeface="B Mitra" panose="00000400000000000000" pitchFamily="2" charset="-78"/>
                <a:cs typeface="B Mitra" panose="00000400000000000000" pitchFamily="2" charset="-78"/>
              </a:rPr>
              <a:t>:ما قصد داریم بر طبق اهدافمان به مهمترین پخش کننده ی لوازم التحریر به مدارس کل کشور برسیم </a:t>
            </a:r>
            <a:r>
              <a:rPr lang="ar-SA" sz="1800" dirty="0">
                <a:solidFill>
                  <a:srgbClr val="000000"/>
                </a:solidFill>
                <a:effectLst/>
                <a:latin typeface="B Mitra" panose="00000400000000000000" pitchFamily="2" charset="-78"/>
                <a:ea typeface="B Mitra" panose="00000400000000000000" pitchFamily="2" charset="-78"/>
                <a:cs typeface="B Mitra" panose="00000400000000000000" pitchFamily="2" charset="-78"/>
              </a:rPr>
              <a:t>.</a:t>
            </a:r>
            <a:endParaRPr lang="en-US" sz="1800" dirty="0">
              <a:solidFill>
                <a:srgbClr val="000000"/>
              </a:solidFill>
              <a:effectLst/>
              <a:latin typeface="Calibri" panose="020F0502020204030204" pitchFamily="34" charset="0"/>
              <a:ea typeface="Calibri" panose="020F0502020204030204" pitchFamily="34" charset="0"/>
            </a:endParaRPr>
          </a:p>
          <a:p>
            <a:pPr algn="r" rtl="1"/>
            <a:endParaRPr lang="fa-IR" sz="1800" b="1" dirty="0">
              <a:solidFill>
                <a:srgbClr val="4B4B4B"/>
              </a:solidFill>
              <a:effectLst/>
              <a:latin typeface="B Mitra" panose="00000400000000000000" pitchFamily="2" charset="-78"/>
              <a:ea typeface="B Mitra" panose="00000400000000000000" pitchFamily="2" charset="-78"/>
              <a:cs typeface="B Mitra" panose="00000400000000000000" pitchFamily="2" charset="-78"/>
            </a:endParaRPr>
          </a:p>
          <a:p>
            <a:pPr algn="r" rtl="1"/>
            <a:r>
              <a:rPr lang="ar-SA" sz="1800" b="1" dirty="0">
                <a:solidFill>
                  <a:srgbClr val="FF0000"/>
                </a:solidFill>
                <a:effectLst/>
                <a:latin typeface="B Mitra" panose="00000400000000000000" pitchFamily="2" charset="-78"/>
                <a:ea typeface="B Mitra" panose="00000400000000000000" pitchFamily="2" charset="-78"/>
                <a:cs typeface="B Mitra" panose="00000400000000000000" pitchFamily="2" charset="-78"/>
              </a:rPr>
              <a:t>ماموریـت</a:t>
            </a:r>
            <a:r>
              <a:rPr lang="ar-SA" sz="1800" b="1" dirty="0">
                <a:solidFill>
                  <a:srgbClr val="000000"/>
                </a:solidFill>
                <a:effectLst/>
                <a:latin typeface="B Mitra" panose="00000400000000000000" pitchFamily="2" charset="-78"/>
                <a:ea typeface="B Mitra" panose="00000400000000000000" pitchFamily="2" charset="-78"/>
                <a:cs typeface="B Mitra" panose="00000400000000000000" pitchFamily="2" charset="-78"/>
              </a:rPr>
              <a:t>: </a:t>
            </a:r>
            <a:r>
              <a:rPr lang="ar-SA" sz="2000" dirty="0">
                <a:solidFill>
                  <a:schemeClr val="accent6">
                    <a:lumMod val="50000"/>
                  </a:schemeClr>
                </a:solidFill>
                <a:effectLst/>
                <a:latin typeface="B Mitra" panose="00000400000000000000" pitchFamily="2" charset="-78"/>
                <a:ea typeface="B Mitra" panose="00000400000000000000" pitchFamily="2" charset="-78"/>
                <a:cs typeface="B Mitra" panose="00000400000000000000" pitchFamily="2" charset="-78"/>
              </a:rPr>
              <a:t>هـدف و ماموریـت خـود از ایجـاد ایـن کسـب و کار بـه دقـت بیـان کنیـد و از جملاتـی اسـتفاده نماییـد کـه تعهـد و وفـاداری شـما را بـه اصـول حرفـه ای مـورد نظرتـان نشـان دهـد</a:t>
            </a:r>
            <a:endParaRPr lang="fa-IR" sz="2000" b="1" dirty="0">
              <a:solidFill>
                <a:schemeClr val="accent6">
                  <a:lumMod val="50000"/>
                </a:schemeClr>
              </a:solidFill>
              <a:latin typeface="B Mitra" panose="00000400000000000000" pitchFamily="2" charset="-78"/>
              <a:ea typeface="B Mitra" panose="00000400000000000000" pitchFamily="2" charset="-78"/>
              <a:cs typeface="B Mitra" panose="00000400000000000000" pitchFamily="2" charset="-78"/>
            </a:endParaRPr>
          </a:p>
          <a:p>
            <a:pPr algn="ctr" rtl="1"/>
            <a:r>
              <a:rPr lang="fa-IR" sz="2000" b="1" dirty="0">
                <a:solidFill>
                  <a:schemeClr val="accent6">
                    <a:lumMod val="50000"/>
                  </a:schemeClr>
                </a:solidFill>
                <a:effectLst/>
                <a:latin typeface="B Mitra" panose="00000400000000000000" pitchFamily="2" charset="-78"/>
                <a:ea typeface="B Mitra" panose="00000400000000000000" pitchFamily="2" charset="-78"/>
                <a:cs typeface="B Mitra" panose="00000400000000000000" pitchFamily="2" charset="-78"/>
              </a:rPr>
              <a:t>مثال :</a:t>
            </a:r>
          </a:p>
          <a:p>
            <a:pPr algn="r" rtl="1"/>
            <a:r>
              <a:rPr lang="ar-SA" sz="1800" b="1" dirty="0">
                <a:solidFill>
                  <a:srgbClr val="000000"/>
                </a:solidFill>
                <a:effectLst/>
                <a:latin typeface="B Mitra" panose="00000400000000000000" pitchFamily="2" charset="-78"/>
                <a:ea typeface="B Mitra" panose="00000400000000000000" pitchFamily="2" charset="-78"/>
                <a:cs typeface="B Mitra" panose="00000400000000000000" pitchFamily="2" charset="-78"/>
              </a:rPr>
              <a:t>چشم اندازما می خواهیم مهمترین پخش کننده ی لوازم التحریر به مدارس کشور باشیم.</a:t>
            </a:r>
            <a:endParaRPr lang="fa-IR" b="1" dirty="0">
              <a:solidFill>
                <a:srgbClr val="4B4B4B"/>
              </a:solidFill>
              <a:latin typeface="B Mitra" panose="00000400000000000000" pitchFamily="2" charset="-78"/>
              <a:ea typeface="B Mitra" panose="00000400000000000000" pitchFamily="2" charset="-78"/>
              <a:cs typeface="B Mitra" panose="00000400000000000000" pitchFamily="2" charset="-78"/>
            </a:endParaRPr>
          </a:p>
          <a:p>
            <a:pPr algn="r" rtl="1"/>
            <a:r>
              <a:rPr lang="ar-SA" sz="1800" b="1" dirty="0">
                <a:solidFill>
                  <a:srgbClr val="000000"/>
                </a:solidFill>
                <a:effectLst/>
                <a:latin typeface="B Mitra" panose="00000400000000000000" pitchFamily="2" charset="-78"/>
                <a:ea typeface="B Mitra" panose="00000400000000000000" pitchFamily="2" charset="-78"/>
                <a:cs typeface="B Mitra" panose="00000400000000000000" pitchFamily="2" charset="-78"/>
              </a:rPr>
              <a:t>ماموریـت: </a:t>
            </a:r>
            <a:r>
              <a:rPr lang="ar-SA" sz="2000" dirty="0">
                <a:solidFill>
                  <a:schemeClr val="accent6">
                    <a:lumMod val="50000"/>
                  </a:schemeClr>
                </a:solidFill>
                <a:effectLst/>
                <a:latin typeface="B Mitra" panose="00000400000000000000" pitchFamily="2" charset="-78"/>
                <a:ea typeface="B Mitra" panose="00000400000000000000" pitchFamily="2" charset="-78"/>
                <a:cs typeface="B Mitra" panose="00000400000000000000" pitchFamily="2" charset="-78"/>
              </a:rPr>
              <a:t>ما می خواهیم کاری کنیم که دانش آموزان  سراسر کشور به راحت ترین حالت ممکن لوازم التحریر معقولشان را با بهترین کیفیت خریداری کنند</a:t>
            </a:r>
            <a:r>
              <a:rPr lang="fa-IR" sz="2000" dirty="0">
                <a:solidFill>
                  <a:schemeClr val="accent6">
                    <a:lumMod val="50000"/>
                  </a:schemeClr>
                </a:solidFill>
                <a:effectLst/>
                <a:latin typeface="B Mitra" panose="00000400000000000000" pitchFamily="2" charset="-78"/>
                <a:ea typeface="B Mitra" panose="00000400000000000000" pitchFamily="2" charset="-78"/>
                <a:cs typeface="B Mitra" panose="00000400000000000000" pitchFamily="2" charset="-78"/>
              </a:rPr>
              <a:t>.</a:t>
            </a:r>
            <a:r>
              <a:rPr lang="ar-SA" sz="2000" dirty="0">
                <a:solidFill>
                  <a:schemeClr val="accent6">
                    <a:lumMod val="50000"/>
                  </a:schemeClr>
                </a:solidFill>
                <a:effectLst/>
                <a:latin typeface="B Mitra" panose="00000400000000000000" pitchFamily="2" charset="-78"/>
                <a:ea typeface="B Mitra" panose="00000400000000000000" pitchFamily="2" charset="-78"/>
                <a:cs typeface="B Mitra" panose="00000400000000000000" pitchFamily="2" charset="-78"/>
              </a:rPr>
              <a:t> </a:t>
            </a:r>
            <a:endParaRPr lang="en-US" sz="2000" dirty="0">
              <a:solidFill>
                <a:schemeClr val="accent6">
                  <a:lumMod val="50000"/>
                </a:schemeClr>
              </a:solidFill>
              <a:effectLst/>
              <a:latin typeface="Calibri" panose="020F0502020204030204" pitchFamily="34" charset="0"/>
              <a:ea typeface="Calibri" panose="020F0502020204030204" pitchFamily="34" charset="0"/>
            </a:endParaRPr>
          </a:p>
          <a:p>
            <a:endParaRPr lang="en-US" sz="1800" b="1" dirty="0">
              <a:solidFill>
                <a:srgbClr val="4B4B4B"/>
              </a:solidFill>
              <a:effectLst/>
              <a:latin typeface="B Mitra" panose="00000400000000000000" pitchFamily="2" charset="-78"/>
              <a:ea typeface="B Mitra" panose="00000400000000000000" pitchFamily="2" charset="-78"/>
              <a:cs typeface="B Mitra" panose="00000400000000000000" pitchFamily="2" charset="-78"/>
            </a:endParaRPr>
          </a:p>
          <a:p>
            <a:endParaRPr lang="en-US" dirty="0"/>
          </a:p>
        </p:txBody>
      </p:sp>
    </p:spTree>
    <p:extLst>
      <p:ext uri="{BB962C8B-B14F-4D97-AF65-F5344CB8AC3E}">
        <p14:creationId xmlns:p14="http://schemas.microsoft.com/office/powerpoint/2010/main" val="518977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A1D540-AA3D-4A86-9E6B-5A887C97F02A}"/>
              </a:ext>
            </a:extLst>
          </p:cNvPr>
          <p:cNvSpPr>
            <a:spLocks noGrp="1"/>
          </p:cNvSpPr>
          <p:nvPr>
            <p:ph idx="1"/>
          </p:nvPr>
        </p:nvSpPr>
        <p:spPr>
          <a:xfrm>
            <a:off x="1066800" y="2103120"/>
            <a:ext cx="10058400" cy="2368212"/>
          </a:xfrm>
        </p:spPr>
        <p:txBody>
          <a:bodyPr/>
          <a:lstStyle/>
          <a:p>
            <a:pPr marL="351155" marR="0" indent="-6350" algn="r" rtl="1">
              <a:lnSpc>
                <a:spcPct val="107000"/>
              </a:lnSpc>
              <a:spcBef>
                <a:spcPts val="0"/>
              </a:spcBef>
              <a:spcAft>
                <a:spcPts val="265"/>
              </a:spcAft>
            </a:pPr>
            <a:r>
              <a:rPr lang="ar-SA" sz="1800" b="1" dirty="0">
                <a:solidFill>
                  <a:srgbClr val="4B4B4B"/>
                </a:solidFill>
                <a:effectLst/>
                <a:latin typeface="B Mitra" panose="00000400000000000000" pitchFamily="2" charset="-78"/>
                <a:ea typeface="B Mitra" panose="00000400000000000000" pitchFamily="2" charset="-78"/>
                <a:cs typeface="B Mitra" panose="00000400000000000000" pitchFamily="2" charset="-78"/>
              </a:rPr>
              <a:t>ب- </a:t>
            </a:r>
            <a:r>
              <a:rPr lang="ar-SA" sz="1800" b="1" dirty="0">
                <a:solidFill>
                  <a:srgbClr val="4B4B4B"/>
                </a:solidFill>
                <a:effectLst/>
                <a:highlight>
                  <a:srgbClr val="FFFF00"/>
                </a:highlight>
                <a:latin typeface="B Mitra" panose="00000400000000000000" pitchFamily="2" charset="-78"/>
                <a:ea typeface="B Mitra" panose="00000400000000000000" pitchFamily="2" charset="-78"/>
                <a:cs typeface="B Mitra" panose="00000400000000000000" pitchFamily="2" charset="-78"/>
              </a:rPr>
              <a:t>شرح بازار هدف و مشتریان بالقوه</a:t>
            </a:r>
            <a:endParaRPr lang="en-US" sz="2000" b="1" dirty="0">
              <a:solidFill>
                <a:srgbClr val="4B4B4B"/>
              </a:solidFill>
              <a:effectLst/>
              <a:highlight>
                <a:srgbClr val="FFFF00"/>
              </a:highlight>
              <a:latin typeface="B Mitra" panose="00000400000000000000" pitchFamily="2" charset="-78"/>
              <a:ea typeface="B Mitra" panose="00000400000000000000" pitchFamily="2" charset="-78"/>
              <a:cs typeface="B Mitra" panose="00000400000000000000" pitchFamily="2" charset="-78"/>
            </a:endParaRPr>
          </a:p>
          <a:p>
            <a:pPr marL="21590" marR="2038985" indent="-5715" algn="l" rtl="1">
              <a:lnSpc>
                <a:spcPct val="107000"/>
              </a:lnSpc>
              <a:spcBef>
                <a:spcPts val="0"/>
              </a:spcBef>
              <a:spcAft>
                <a:spcPts val="1090"/>
              </a:spcAft>
            </a:pPr>
            <a:r>
              <a:rPr lang="ar-SA" sz="2000" dirty="0">
                <a:solidFill>
                  <a:schemeClr val="accent1">
                    <a:lumMod val="50000"/>
                  </a:schemeClr>
                </a:solidFill>
                <a:effectLst/>
                <a:latin typeface="B Mitra" panose="00000400000000000000" pitchFamily="2" charset="-78"/>
                <a:ea typeface="B Mitra" panose="00000400000000000000" pitchFamily="2" charset="-78"/>
                <a:cs typeface="B Nazanin" panose="00000400000000000000" pitchFamily="2" charset="-78"/>
              </a:rPr>
              <a:t>اصلی ترین مشتریان ما دانش آموزان مدارس سراسر کشور هستند که با توجه به راحتی خریدشان از لوازم التحریر و با هر بودجه ای و قیمت تضمین شده ارزان تر از هر کجا به سمت خرید از ما می آیند </a:t>
            </a:r>
            <a:endParaRPr lang="en-US" sz="2000" dirty="0">
              <a:solidFill>
                <a:schemeClr val="accent1">
                  <a:lumMod val="50000"/>
                </a:schemeClr>
              </a:solidFill>
              <a:effectLst/>
              <a:latin typeface="Calibri" panose="020F0502020204030204" pitchFamily="34" charset="0"/>
              <a:ea typeface="Calibri" panose="020F0502020204030204" pitchFamily="34" charset="0"/>
              <a:cs typeface="B Nazanin" panose="00000400000000000000" pitchFamily="2" charset="-78"/>
            </a:endParaRPr>
          </a:p>
          <a:p>
            <a:pPr marL="21590" marR="2038985" indent="-5715" algn="l" rtl="1">
              <a:lnSpc>
                <a:spcPct val="107000"/>
              </a:lnSpc>
              <a:spcBef>
                <a:spcPts val="0"/>
              </a:spcBef>
              <a:spcAft>
                <a:spcPts val="1090"/>
              </a:spcAft>
            </a:pPr>
            <a:r>
              <a:rPr lang="ar-SA" sz="2000" dirty="0">
                <a:solidFill>
                  <a:schemeClr val="accent1">
                    <a:lumMod val="50000"/>
                  </a:schemeClr>
                </a:solidFill>
                <a:effectLst/>
                <a:latin typeface="B Mitra" panose="00000400000000000000" pitchFamily="2" charset="-78"/>
                <a:ea typeface="B Mitra" panose="00000400000000000000" pitchFamily="2" charset="-78"/>
                <a:cs typeface="B Nazanin" panose="00000400000000000000" pitchFamily="2" charset="-78"/>
              </a:rPr>
              <a:t>شاید بشود گفت ما رقبای خیلی زیادی نداریم چون کسی تا به حال ایده ی ما را نپرورانده ولی در کل دیجی کالا یک رقیب ما است که می توانیم آن را در مدتی کنار بگذاریم .</a:t>
            </a:r>
            <a:endParaRPr lang="en-US" sz="2000" dirty="0">
              <a:solidFill>
                <a:schemeClr val="accent1">
                  <a:lumMod val="50000"/>
                </a:schemeClr>
              </a:solidFill>
              <a:effectLst/>
              <a:latin typeface="Calibri" panose="020F0502020204030204" pitchFamily="34" charset="0"/>
              <a:ea typeface="Calibri" panose="020F0502020204030204" pitchFamily="34" charset="0"/>
              <a:cs typeface="B Nazanin" panose="00000400000000000000" pitchFamily="2" charset="-78"/>
            </a:endParaRPr>
          </a:p>
          <a:p>
            <a:endParaRPr lang="en-US" dirty="0"/>
          </a:p>
        </p:txBody>
      </p:sp>
    </p:spTree>
    <p:extLst>
      <p:ext uri="{BB962C8B-B14F-4D97-AF65-F5344CB8AC3E}">
        <p14:creationId xmlns:p14="http://schemas.microsoft.com/office/powerpoint/2010/main" val="1651885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CABD50-6ABF-44D1-8C19-F2106D804BBE}"/>
              </a:ext>
            </a:extLst>
          </p:cNvPr>
          <p:cNvSpPr>
            <a:spLocks noGrp="1"/>
          </p:cNvSpPr>
          <p:nvPr>
            <p:ph idx="1"/>
          </p:nvPr>
        </p:nvSpPr>
        <p:spPr>
          <a:xfrm>
            <a:off x="1066800" y="1224792"/>
            <a:ext cx="10058400" cy="3565322"/>
          </a:xfrm>
        </p:spPr>
        <p:txBody>
          <a:bodyPr/>
          <a:lstStyle/>
          <a:p>
            <a:pPr algn="r"/>
            <a:r>
              <a:rPr lang="fa-IR" sz="2400" b="1" dirty="0">
                <a:solidFill>
                  <a:srgbClr val="C00000"/>
                </a:solidFill>
                <a:latin typeface="B Mitra" panose="00000400000000000000" pitchFamily="2" charset="-78"/>
                <a:ea typeface="B Mitra" panose="00000400000000000000" pitchFamily="2" charset="-78"/>
                <a:cs typeface="B Mitra" panose="00000400000000000000" pitchFamily="2" charset="-78"/>
              </a:rPr>
              <a:t>       </a:t>
            </a:r>
            <a:r>
              <a:rPr lang="ar-SA" sz="2400" b="1" dirty="0">
                <a:solidFill>
                  <a:srgbClr val="C00000"/>
                </a:solidFill>
                <a:effectLst/>
                <a:latin typeface="B Mitra" panose="00000400000000000000" pitchFamily="2" charset="-78"/>
                <a:ea typeface="B Mitra" panose="00000400000000000000" pitchFamily="2" charset="-78"/>
                <a:cs typeface="B Mitra" panose="00000400000000000000" pitchFamily="2" charset="-78"/>
              </a:rPr>
              <a:t>ج- برنامه ها</a:t>
            </a:r>
            <a:r>
              <a:rPr lang="fa-IR" sz="2400" b="1" dirty="0">
                <a:solidFill>
                  <a:srgbClr val="C00000"/>
                </a:solidFill>
                <a:effectLst/>
                <a:latin typeface="B Mitra" panose="00000400000000000000" pitchFamily="2" charset="-78"/>
                <a:ea typeface="B Mitra" panose="00000400000000000000" pitchFamily="2" charset="-78"/>
                <a:cs typeface="B Mitra" panose="00000400000000000000" pitchFamily="2" charset="-78"/>
              </a:rPr>
              <a:t>  </a:t>
            </a:r>
            <a:r>
              <a:rPr lang="fa-IR" sz="1800" b="1" dirty="0">
                <a:solidFill>
                  <a:srgbClr val="4B4B4B"/>
                </a:solidFill>
                <a:effectLst/>
                <a:latin typeface="B Mitra" panose="00000400000000000000" pitchFamily="2" charset="-78"/>
                <a:ea typeface="B Mitra" panose="00000400000000000000" pitchFamily="2" charset="-78"/>
                <a:cs typeface="B Mitra" panose="00000400000000000000" pitchFamily="2" charset="-78"/>
              </a:rPr>
              <a:t>:</a:t>
            </a:r>
          </a:p>
          <a:p>
            <a:pPr marL="342900" indent="-342900" algn="r" rtl="1">
              <a:buFont typeface="+mj-lt"/>
              <a:buAutoNum type="arabicPeriod"/>
            </a:pPr>
            <a:r>
              <a:rPr lang="fa-IR" sz="2000" b="1" dirty="0">
                <a:solidFill>
                  <a:schemeClr val="accent1">
                    <a:lumMod val="50000"/>
                  </a:schemeClr>
                </a:solidFill>
                <a:latin typeface="B Mitra" panose="00000400000000000000" pitchFamily="2" charset="-78"/>
                <a:ea typeface="B Mitra" panose="00000400000000000000" pitchFamily="2" charset="-78"/>
                <a:cs typeface="B Mitra" panose="00000400000000000000" pitchFamily="2" charset="-78"/>
              </a:rPr>
              <a:t>شروع فروش و پخش لوازم التحریر در مدرسه نیکان از 25 آذر ماه</a:t>
            </a:r>
            <a:r>
              <a:rPr lang="en-US" sz="2000" b="1" dirty="0">
                <a:solidFill>
                  <a:schemeClr val="accent1">
                    <a:lumMod val="50000"/>
                  </a:schemeClr>
                </a:solidFill>
                <a:latin typeface="B Mitra" panose="00000400000000000000" pitchFamily="2" charset="-78"/>
                <a:ea typeface="B Mitra" panose="00000400000000000000" pitchFamily="2" charset="-78"/>
                <a:cs typeface="B Mitra" panose="00000400000000000000" pitchFamily="2" charset="-78"/>
              </a:rPr>
              <a:t> ) </a:t>
            </a:r>
            <a:r>
              <a:rPr lang="fa-IR" sz="2000" b="1" dirty="0">
                <a:solidFill>
                  <a:schemeClr val="accent1">
                    <a:lumMod val="50000"/>
                  </a:schemeClr>
                </a:solidFill>
                <a:latin typeface="B Mitra" panose="00000400000000000000" pitchFamily="2" charset="-78"/>
                <a:ea typeface="B Mitra" panose="00000400000000000000" pitchFamily="2" charset="-78"/>
                <a:cs typeface="B Mitra" panose="00000400000000000000" pitchFamily="2" charset="-78"/>
              </a:rPr>
              <a:t>تاریخی فرضی است)</a:t>
            </a:r>
          </a:p>
          <a:p>
            <a:pPr marL="342900" indent="-342900" algn="r" rtl="1">
              <a:buFont typeface="+mj-lt"/>
              <a:buAutoNum type="arabicPeriod"/>
            </a:pPr>
            <a:r>
              <a:rPr lang="fa-IR" sz="2000" b="1" dirty="0">
                <a:solidFill>
                  <a:schemeClr val="accent1">
                    <a:lumMod val="50000"/>
                  </a:schemeClr>
                </a:solidFill>
                <a:effectLst/>
                <a:latin typeface="B Mitra" panose="00000400000000000000" pitchFamily="2" charset="-78"/>
                <a:ea typeface="B Mitra" panose="00000400000000000000" pitchFamily="2" charset="-78"/>
                <a:cs typeface="B Mitra" panose="00000400000000000000" pitchFamily="2" charset="-78"/>
              </a:rPr>
              <a:t>صحبت کردن با یکی از مدیران مدارس وگرفتن اجازه پخش محصولات</a:t>
            </a:r>
          </a:p>
          <a:p>
            <a:pPr marL="342900" indent="-342900" algn="r" rtl="1">
              <a:buFont typeface="+mj-lt"/>
              <a:buAutoNum type="arabicPeriod"/>
            </a:pPr>
            <a:r>
              <a:rPr lang="fa-IR" sz="2000" b="1" dirty="0">
                <a:solidFill>
                  <a:schemeClr val="accent1">
                    <a:lumMod val="50000"/>
                  </a:schemeClr>
                </a:solidFill>
                <a:latin typeface="B Mitra" panose="00000400000000000000" pitchFamily="2" charset="-78"/>
                <a:ea typeface="B Mitra" panose="00000400000000000000" pitchFamily="2" charset="-78"/>
                <a:cs typeface="B Mitra" panose="00000400000000000000" pitchFamily="2" charset="-78"/>
              </a:rPr>
              <a:t>شروع استفاده از رندینگ ماشین در تاریخ 20 ام اسفند ماه در مدرسه نیکان و یا مدرسه دیگر</a:t>
            </a:r>
          </a:p>
          <a:p>
            <a:pPr marL="342900" indent="-342900" algn="r" rtl="1">
              <a:buFont typeface="+mj-lt"/>
              <a:buAutoNum type="arabicPeriod"/>
            </a:pPr>
            <a:r>
              <a:rPr lang="fa-IR" sz="2000" b="1" dirty="0">
                <a:solidFill>
                  <a:schemeClr val="accent1">
                    <a:lumMod val="50000"/>
                  </a:schemeClr>
                </a:solidFill>
                <a:effectLst/>
                <a:latin typeface="B Mitra" panose="00000400000000000000" pitchFamily="2" charset="-78"/>
                <a:ea typeface="B Mitra" panose="00000400000000000000" pitchFamily="2" charset="-78"/>
                <a:cs typeface="B Mitra" panose="00000400000000000000" pitchFamily="2" charset="-78"/>
              </a:rPr>
              <a:t>گرفتن مدارس جدید</a:t>
            </a:r>
            <a:endParaRPr lang="en-US" sz="2000" b="1" dirty="0">
              <a:solidFill>
                <a:schemeClr val="accent1">
                  <a:lumMod val="50000"/>
                </a:schemeClr>
              </a:solidFill>
              <a:effectLst/>
              <a:latin typeface="B Mitra" panose="00000400000000000000" pitchFamily="2" charset="-78"/>
              <a:ea typeface="B Mitra" panose="00000400000000000000" pitchFamily="2" charset="-78"/>
              <a:cs typeface="B Mitra" panose="00000400000000000000" pitchFamily="2" charset="-78"/>
            </a:endParaRPr>
          </a:p>
          <a:p>
            <a:endParaRPr lang="en-US" dirty="0">
              <a:cs typeface="B Nazanin" panose="00000400000000000000" pitchFamily="2" charset="-78"/>
            </a:endParaRPr>
          </a:p>
        </p:txBody>
      </p:sp>
    </p:spTree>
    <p:extLst>
      <p:ext uri="{BB962C8B-B14F-4D97-AF65-F5344CB8AC3E}">
        <p14:creationId xmlns:p14="http://schemas.microsoft.com/office/powerpoint/2010/main" val="1765708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F42594-539C-4031-85B1-A74D61DAA46F}"/>
              </a:ext>
            </a:extLst>
          </p:cNvPr>
          <p:cNvSpPr>
            <a:spLocks noGrp="1"/>
          </p:cNvSpPr>
          <p:nvPr>
            <p:ph idx="1"/>
          </p:nvPr>
        </p:nvSpPr>
        <p:spPr>
          <a:xfrm>
            <a:off x="1066800" y="1065402"/>
            <a:ext cx="10058400" cy="2550253"/>
          </a:xfrm>
        </p:spPr>
        <p:txBody>
          <a:bodyPr>
            <a:normAutofit lnSpcReduction="10000"/>
          </a:bodyPr>
          <a:lstStyle/>
          <a:p>
            <a:pPr algn="ctr"/>
            <a:r>
              <a:rPr lang="ar-SA" sz="1800" b="1" dirty="0">
                <a:solidFill>
                  <a:srgbClr val="4B4B4B"/>
                </a:solidFill>
                <a:effectLst/>
                <a:latin typeface="B Mitra" panose="00000400000000000000" pitchFamily="2" charset="-78"/>
                <a:ea typeface="B Mitra" panose="00000400000000000000" pitchFamily="2" charset="-78"/>
                <a:cs typeface="B Mitra" panose="00000400000000000000" pitchFamily="2" charset="-78"/>
              </a:rPr>
              <a:t> د- قیمت گذاری</a:t>
            </a:r>
            <a:r>
              <a:rPr lang="fa-IR" sz="1800" b="1" dirty="0">
                <a:solidFill>
                  <a:srgbClr val="4B4B4B"/>
                </a:solidFill>
                <a:effectLst/>
                <a:latin typeface="B Mitra" panose="00000400000000000000" pitchFamily="2" charset="-78"/>
                <a:ea typeface="B Mitra" panose="00000400000000000000" pitchFamily="2" charset="-78"/>
                <a:cs typeface="B Mitra" panose="00000400000000000000" pitchFamily="2" charset="-78"/>
              </a:rPr>
              <a:t> : </a:t>
            </a:r>
            <a:endParaRPr lang="fa-IR" sz="2000" b="1" dirty="0">
              <a:solidFill>
                <a:srgbClr val="4B4B4B"/>
              </a:solidFill>
              <a:effectLst/>
              <a:latin typeface="B Mitra" panose="00000400000000000000" pitchFamily="2" charset="-78"/>
              <a:ea typeface="B Mitra" panose="00000400000000000000" pitchFamily="2" charset="-78"/>
              <a:cs typeface="B Mitra" panose="00000400000000000000" pitchFamily="2" charset="-78"/>
            </a:endParaRPr>
          </a:p>
          <a:p>
            <a:pPr algn="r"/>
            <a:r>
              <a:rPr lang="fa-IR" sz="2000" b="1" dirty="0">
                <a:solidFill>
                  <a:schemeClr val="accent3">
                    <a:lumMod val="50000"/>
                  </a:schemeClr>
                </a:solidFill>
                <a:latin typeface="B Mitra" panose="00000400000000000000" pitchFamily="2" charset="-78"/>
                <a:ea typeface="B Mitra" panose="00000400000000000000" pitchFamily="2" charset="-78"/>
                <a:cs typeface="B Mitra" panose="00000400000000000000" pitchFamily="2" charset="-78"/>
              </a:rPr>
              <a:t>ما تمامی محصولاتمان را مستقیم به صورت عمده از تولید کننده خریداری میکنیم (بدون هیچ واسطه ای )</a:t>
            </a:r>
          </a:p>
          <a:p>
            <a:pPr algn="r"/>
            <a:r>
              <a:rPr lang="fa-IR" sz="2000" b="1" dirty="0">
                <a:solidFill>
                  <a:srgbClr val="C00000"/>
                </a:solidFill>
                <a:effectLst/>
                <a:latin typeface="B Mitra" panose="00000400000000000000" pitchFamily="2" charset="-78"/>
                <a:ea typeface="B Mitra" panose="00000400000000000000" pitchFamily="2" charset="-78"/>
                <a:cs typeface="B Mitra" panose="00000400000000000000" pitchFamily="2" charset="-78"/>
              </a:rPr>
              <a:t>مهم ترین هزینه هایی که در کسب </a:t>
            </a:r>
            <a:r>
              <a:rPr lang="fa-IR" sz="2000" b="1" dirty="0">
                <a:solidFill>
                  <a:srgbClr val="C00000"/>
                </a:solidFill>
                <a:latin typeface="B Mitra" panose="00000400000000000000" pitchFamily="2" charset="-78"/>
                <a:ea typeface="B Mitra" panose="00000400000000000000" pitchFamily="2" charset="-78"/>
                <a:cs typeface="B Mitra" panose="00000400000000000000" pitchFamily="2" charset="-78"/>
              </a:rPr>
              <a:t>و کار ما وجود دارد :</a:t>
            </a:r>
          </a:p>
          <a:p>
            <a:pPr marL="342900" indent="-342900" algn="r" rtl="1">
              <a:buFont typeface="+mj-lt"/>
              <a:buAutoNum type="arabicPeriod"/>
            </a:pPr>
            <a:r>
              <a:rPr lang="fa-IR" sz="2000" b="1" dirty="0">
                <a:solidFill>
                  <a:schemeClr val="accent3">
                    <a:lumMod val="50000"/>
                  </a:schemeClr>
                </a:solidFill>
                <a:effectLst/>
                <a:latin typeface="B Mitra" panose="00000400000000000000" pitchFamily="2" charset="-78"/>
                <a:ea typeface="B Mitra" panose="00000400000000000000" pitchFamily="2" charset="-78"/>
                <a:cs typeface="B Mitra" panose="00000400000000000000" pitchFamily="2" charset="-78"/>
              </a:rPr>
              <a:t>خرید و یا اجاره رن</a:t>
            </a:r>
            <a:r>
              <a:rPr lang="fa-IR" sz="2000" b="1" dirty="0">
                <a:solidFill>
                  <a:schemeClr val="accent3">
                    <a:lumMod val="50000"/>
                  </a:schemeClr>
                </a:solidFill>
                <a:latin typeface="B Mitra" panose="00000400000000000000" pitchFamily="2" charset="-78"/>
                <a:ea typeface="B Mitra" panose="00000400000000000000" pitchFamily="2" charset="-78"/>
                <a:cs typeface="B Mitra" panose="00000400000000000000" pitchFamily="2" charset="-78"/>
              </a:rPr>
              <a:t>دینگ ماشین </a:t>
            </a:r>
          </a:p>
          <a:p>
            <a:pPr marL="342900" indent="-342900" algn="r" rtl="1">
              <a:buFont typeface="+mj-lt"/>
              <a:buAutoNum type="arabicPeriod"/>
            </a:pPr>
            <a:r>
              <a:rPr lang="fa-IR" sz="2000" b="1" dirty="0">
                <a:solidFill>
                  <a:schemeClr val="accent3">
                    <a:lumMod val="50000"/>
                  </a:schemeClr>
                </a:solidFill>
                <a:effectLst/>
                <a:latin typeface="B Mitra" panose="00000400000000000000" pitchFamily="2" charset="-78"/>
                <a:ea typeface="B Mitra" panose="00000400000000000000" pitchFamily="2" charset="-78"/>
                <a:cs typeface="B Mitra" panose="00000400000000000000" pitchFamily="2" charset="-78"/>
              </a:rPr>
              <a:t>کرایه حمل و نقل</a:t>
            </a:r>
            <a:r>
              <a:rPr lang="fa-IR" sz="2000" b="1" dirty="0">
                <a:solidFill>
                  <a:schemeClr val="accent3">
                    <a:lumMod val="50000"/>
                  </a:schemeClr>
                </a:solidFill>
                <a:latin typeface="B Mitra" panose="00000400000000000000" pitchFamily="2" charset="-78"/>
                <a:ea typeface="B Mitra" panose="00000400000000000000" pitchFamily="2" charset="-78"/>
                <a:cs typeface="B Mitra" panose="00000400000000000000" pitchFamily="2" charset="-78"/>
              </a:rPr>
              <a:t> </a:t>
            </a:r>
          </a:p>
          <a:p>
            <a:pPr marL="342900" indent="-342900" algn="r" rtl="1">
              <a:buFont typeface="+mj-lt"/>
              <a:buAutoNum type="arabicPeriod"/>
            </a:pPr>
            <a:r>
              <a:rPr lang="fa-IR" sz="2000" b="1" dirty="0">
                <a:solidFill>
                  <a:schemeClr val="accent3">
                    <a:lumMod val="50000"/>
                  </a:schemeClr>
                </a:solidFill>
                <a:latin typeface="B Mitra" panose="00000400000000000000" pitchFamily="2" charset="-78"/>
                <a:ea typeface="B Mitra" panose="00000400000000000000" pitchFamily="2" charset="-78"/>
                <a:cs typeface="B Mitra" panose="00000400000000000000" pitchFamily="2" charset="-78"/>
              </a:rPr>
              <a:t>حقوق کارمندانی که از رویه کار در مدارس تعیین شده بازدید میکنند </a:t>
            </a:r>
            <a:endParaRPr lang="en-US" sz="2000" b="1" dirty="0">
              <a:solidFill>
                <a:schemeClr val="accent3">
                  <a:lumMod val="50000"/>
                </a:schemeClr>
              </a:solidFill>
              <a:effectLst/>
              <a:latin typeface="B Mitra" panose="00000400000000000000" pitchFamily="2" charset="-78"/>
              <a:ea typeface="B Mitra" panose="00000400000000000000" pitchFamily="2" charset="-78"/>
              <a:cs typeface="B Mitra" panose="00000400000000000000" pitchFamily="2" charset="-78"/>
            </a:endParaRPr>
          </a:p>
          <a:p>
            <a:endParaRPr lang="en-US" dirty="0">
              <a:cs typeface="B Nazanin" panose="00000400000000000000" pitchFamily="2" charset="-78"/>
            </a:endParaRPr>
          </a:p>
        </p:txBody>
      </p:sp>
    </p:spTree>
    <p:extLst>
      <p:ext uri="{BB962C8B-B14F-4D97-AF65-F5344CB8AC3E}">
        <p14:creationId xmlns:p14="http://schemas.microsoft.com/office/powerpoint/2010/main" val="3525094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5C9551-E057-4C18-A3F7-9C54A1DFC0A1}"/>
              </a:ext>
            </a:extLst>
          </p:cNvPr>
          <p:cNvSpPr>
            <a:spLocks noGrp="1"/>
          </p:cNvSpPr>
          <p:nvPr>
            <p:ph idx="1"/>
          </p:nvPr>
        </p:nvSpPr>
        <p:spPr>
          <a:xfrm>
            <a:off x="1066800" y="310393"/>
            <a:ext cx="10058400" cy="6274965"/>
          </a:xfrm>
        </p:spPr>
        <p:txBody>
          <a:bodyPr>
            <a:normAutofit fontScale="92500" lnSpcReduction="20000"/>
          </a:bodyPr>
          <a:lstStyle/>
          <a:p>
            <a:pPr marL="290195" marR="0" indent="-6350" algn="r" rtl="1">
              <a:lnSpc>
                <a:spcPct val="107000"/>
              </a:lnSpc>
              <a:spcBef>
                <a:spcPts val="0"/>
              </a:spcBef>
              <a:spcAft>
                <a:spcPts val="480"/>
              </a:spcAft>
            </a:pPr>
            <a:r>
              <a:rPr lang="ar-SA" sz="1800" b="1" dirty="0">
                <a:solidFill>
                  <a:srgbClr val="10B83E"/>
                </a:solidFill>
                <a:effectLst/>
                <a:latin typeface="B Mitra" panose="00000400000000000000" pitchFamily="2" charset="-78"/>
                <a:ea typeface="B Mitra" panose="00000400000000000000" pitchFamily="2" charset="-78"/>
                <a:cs typeface="B Mitra" panose="00000400000000000000" pitchFamily="2" charset="-78"/>
              </a:rPr>
              <a:t>برای تعیین روش قیمت گذاری باید به سوالات زیر پاسخ دهید:</a:t>
            </a:r>
            <a:endParaRPr lang="en-US" sz="1800" dirty="0">
              <a:solidFill>
                <a:schemeClr val="accent2">
                  <a:lumMod val="50000"/>
                </a:schemeClr>
              </a:solidFill>
              <a:effectLst/>
              <a:latin typeface="Calibri" panose="020F0502020204030204" pitchFamily="34" charset="0"/>
              <a:ea typeface="Calibri" panose="020F0502020204030204" pitchFamily="34" charset="0"/>
            </a:endParaRPr>
          </a:p>
          <a:p>
            <a:pPr marL="295275" marR="3618230" indent="-5715" algn="r" rtl="1">
              <a:lnSpc>
                <a:spcPct val="156000"/>
              </a:lnSpc>
              <a:spcBef>
                <a:spcPts val="0"/>
              </a:spcBef>
              <a:spcAft>
                <a:spcPts val="25"/>
              </a:spcAft>
            </a:pPr>
            <a:r>
              <a:rPr lang="ar-SA" sz="2400" dirty="0">
                <a:solidFill>
                  <a:schemeClr val="accent2">
                    <a:lumMod val="50000"/>
                  </a:schemeClr>
                </a:solidFill>
                <a:effectLst/>
                <a:latin typeface="B Mitra" panose="00000400000000000000" pitchFamily="2" charset="-78"/>
                <a:ea typeface="B Mitra" panose="00000400000000000000" pitchFamily="2" charset="-78"/>
                <a:cs typeface="B Mitra" panose="00000400000000000000" pitchFamily="2" charset="-78"/>
              </a:rPr>
              <a:t>آیا بازار هدف شما نسبت به قیمت حساس است؟ ارزش مورد نظر مشتریان شما چیست؟ </a:t>
            </a:r>
            <a:r>
              <a:rPr lang="fa-IR" sz="2400" dirty="0">
                <a:solidFill>
                  <a:schemeClr val="accent2">
                    <a:lumMod val="50000"/>
                  </a:schemeClr>
                </a:solidFill>
                <a:effectLst/>
                <a:latin typeface="B Mitra" panose="00000400000000000000" pitchFamily="2" charset="-78"/>
                <a:ea typeface="B Mitra" panose="00000400000000000000" pitchFamily="2" charset="-78"/>
                <a:cs typeface="B Mitra" panose="00000400000000000000" pitchFamily="2" charset="-78"/>
              </a:rPr>
              <a:t>بله مشتریان ما به دنبال خریدی راحت و بی دغدغه هستند و قیمت تظمین شده ارزان تر از دیگر مغازه ها </a:t>
            </a:r>
            <a:endParaRPr lang="en-US" sz="2400" dirty="0">
              <a:solidFill>
                <a:schemeClr val="accent2">
                  <a:lumMod val="50000"/>
                </a:schemeClr>
              </a:solidFill>
              <a:effectLst/>
              <a:latin typeface="Calibri" panose="020F0502020204030204" pitchFamily="34" charset="0"/>
              <a:ea typeface="Calibri" panose="020F0502020204030204" pitchFamily="34" charset="0"/>
            </a:endParaRPr>
          </a:p>
          <a:p>
            <a:pPr marL="299085" marR="0" indent="-6350" algn="r" rtl="1">
              <a:lnSpc>
                <a:spcPct val="110000"/>
              </a:lnSpc>
              <a:spcBef>
                <a:spcPts val="0"/>
              </a:spcBef>
              <a:spcAft>
                <a:spcPts val="1050"/>
              </a:spcAft>
            </a:pPr>
            <a:r>
              <a:rPr lang="ar-SA" sz="2400" dirty="0">
                <a:solidFill>
                  <a:schemeClr val="accent2">
                    <a:lumMod val="50000"/>
                  </a:schemeClr>
                </a:solidFill>
                <a:effectLst/>
                <a:latin typeface="B Mitra" panose="00000400000000000000" pitchFamily="2" charset="-78"/>
                <a:ea typeface="B Mitra" panose="00000400000000000000" pitchFamily="2" charset="-78"/>
                <a:cs typeface="B Mitra" panose="00000400000000000000" pitchFamily="2" charset="-78"/>
              </a:rPr>
              <a:t>آیا  قیمت، نشان دهنده ارزش درک شده محصول شماست؟</a:t>
            </a:r>
            <a:r>
              <a:rPr lang="fa-IR" sz="2400" dirty="0">
                <a:solidFill>
                  <a:schemeClr val="accent2">
                    <a:lumMod val="50000"/>
                  </a:schemeClr>
                </a:solidFill>
                <a:effectLst/>
                <a:latin typeface="B Mitra" panose="00000400000000000000" pitchFamily="2" charset="-78"/>
                <a:ea typeface="B Mitra" panose="00000400000000000000" pitchFamily="2" charset="-78"/>
                <a:cs typeface="B Mitra" panose="00000400000000000000" pitchFamily="2" charset="-78"/>
              </a:rPr>
              <a:t> بله در محصولات وارداتی قیمت از محصولات داخلی بیشتر و کیفیتشان هم بیشتر است </a:t>
            </a:r>
          </a:p>
          <a:p>
            <a:pPr marL="299085" indent="-6350" algn="r" rtl="1">
              <a:lnSpc>
                <a:spcPct val="110000"/>
              </a:lnSpc>
              <a:spcBef>
                <a:spcPts val="0"/>
              </a:spcBef>
              <a:spcAft>
                <a:spcPts val="1050"/>
              </a:spcAft>
            </a:pPr>
            <a:r>
              <a:rPr lang="ar-SA" sz="2400" dirty="0">
                <a:solidFill>
                  <a:schemeClr val="accent2">
                    <a:lumMod val="50000"/>
                  </a:schemeClr>
                </a:solidFill>
                <a:effectLst/>
                <a:latin typeface="B Mitra" panose="00000400000000000000" pitchFamily="2" charset="-78"/>
                <a:ea typeface="B Mitra" panose="00000400000000000000" pitchFamily="2" charset="-78"/>
                <a:cs typeface="B Mitra" panose="00000400000000000000" pitchFamily="2" charset="-78"/>
              </a:rPr>
              <a:t>آیا شما مبنای منظمی برای تخفیفات خود در فروش مداوم، خرده فروشی، توزیع، حجم فروش و ... دارید؟</a:t>
            </a:r>
            <a:endParaRPr lang="en-US" sz="2400" dirty="0">
              <a:solidFill>
                <a:schemeClr val="accent2">
                  <a:lumMod val="50000"/>
                </a:schemeClr>
              </a:solidFill>
              <a:effectLst/>
              <a:latin typeface="Calibri" panose="020F0502020204030204" pitchFamily="34" charset="0"/>
              <a:ea typeface="Calibri" panose="020F0502020204030204" pitchFamily="34" charset="0"/>
            </a:endParaRPr>
          </a:p>
          <a:p>
            <a:pPr marL="299085" marR="0" indent="-6350" algn="r" rtl="1">
              <a:lnSpc>
                <a:spcPct val="110000"/>
              </a:lnSpc>
              <a:spcBef>
                <a:spcPts val="0"/>
              </a:spcBef>
              <a:spcAft>
                <a:spcPts val="1050"/>
              </a:spcAft>
            </a:pPr>
            <a:r>
              <a:rPr lang="fa-IR" sz="2400" dirty="0">
                <a:solidFill>
                  <a:schemeClr val="accent2">
                    <a:lumMod val="50000"/>
                  </a:schemeClr>
                </a:solidFill>
                <a:latin typeface="Calibri" panose="020F0502020204030204" pitchFamily="34" charset="0"/>
                <a:ea typeface="Calibri" panose="020F0502020204030204" pitchFamily="34" charset="0"/>
                <a:cs typeface="B Mitra" panose="00000400000000000000" pitchFamily="2" charset="-78"/>
              </a:rPr>
              <a:t>خیر کار ما به صورت عمده است</a:t>
            </a:r>
          </a:p>
          <a:p>
            <a:pPr marL="299085" marR="0" indent="-6350" algn="r" rtl="1">
              <a:lnSpc>
                <a:spcPct val="110000"/>
              </a:lnSpc>
              <a:spcBef>
                <a:spcPts val="0"/>
              </a:spcBef>
              <a:spcAft>
                <a:spcPts val="1050"/>
              </a:spcAft>
            </a:pPr>
            <a:r>
              <a:rPr lang="ar-SA" sz="2400" dirty="0">
                <a:solidFill>
                  <a:schemeClr val="accent2">
                    <a:lumMod val="50000"/>
                  </a:schemeClr>
                </a:solidFill>
                <a:effectLst/>
                <a:latin typeface="B Mitra" panose="00000400000000000000" pitchFamily="2" charset="-78"/>
                <a:ea typeface="B Mitra" panose="00000400000000000000" pitchFamily="2" charset="-78"/>
                <a:cs typeface="B Mitra" panose="00000400000000000000" pitchFamily="2" charset="-78"/>
              </a:rPr>
              <a:t>استراتژی قیمت </a:t>
            </a:r>
            <a:r>
              <a:rPr lang="fa-IR" sz="2400" dirty="0">
                <a:solidFill>
                  <a:schemeClr val="accent2">
                    <a:lumMod val="50000"/>
                  </a:schemeClr>
                </a:solidFill>
                <a:effectLst/>
                <a:latin typeface="Calibri" panose="020F0502020204030204" pitchFamily="34" charset="0"/>
                <a:ea typeface="B Mitra" panose="00000400000000000000" pitchFamily="2" charset="-78"/>
                <a:cs typeface="B Mitra" panose="00000400000000000000" pitchFamily="2" charset="-78"/>
              </a:rPr>
              <a:t>: استراتژی ما در این است که کالای مورد نیاز را مستقیم از تولید کننده خریداری کنیم و هیچ واسطه ای نداشته باشیم</a:t>
            </a:r>
          </a:p>
          <a:p>
            <a:pPr marL="299085" marR="0" indent="-6350" algn="r" rtl="1">
              <a:lnSpc>
                <a:spcPct val="110000"/>
              </a:lnSpc>
              <a:spcBef>
                <a:spcPts val="0"/>
              </a:spcBef>
              <a:spcAft>
                <a:spcPts val="1050"/>
              </a:spcAft>
            </a:pPr>
            <a:r>
              <a:rPr lang="fa-IR" sz="2400" dirty="0">
                <a:solidFill>
                  <a:schemeClr val="accent2">
                    <a:lumMod val="50000"/>
                  </a:schemeClr>
                </a:solidFill>
                <a:latin typeface="Calibri" panose="020F0502020204030204" pitchFamily="34" charset="0"/>
                <a:ea typeface="Calibri" panose="020F0502020204030204" pitchFamily="34" charset="0"/>
                <a:cs typeface="B Mitra" panose="00000400000000000000" pitchFamily="2" charset="-78"/>
              </a:rPr>
              <a:t>ما کالای مورد نیازمان را به صورت عمده خریداری میکنیم پس از قیمت کار خانه هم ارزان تر </a:t>
            </a:r>
          </a:p>
          <a:p>
            <a:pPr marL="299085" marR="0" indent="-6350" algn="r" rtl="1">
              <a:lnSpc>
                <a:spcPct val="110000"/>
              </a:lnSpc>
              <a:spcBef>
                <a:spcPts val="0"/>
              </a:spcBef>
              <a:spcAft>
                <a:spcPts val="1050"/>
              </a:spcAft>
            </a:pPr>
            <a:r>
              <a:rPr lang="fa-IR" sz="2400" dirty="0">
                <a:solidFill>
                  <a:schemeClr val="accent2">
                    <a:lumMod val="50000"/>
                  </a:schemeClr>
                </a:solidFill>
                <a:effectLst/>
                <a:latin typeface="Calibri" panose="020F0502020204030204" pitchFamily="34" charset="0"/>
                <a:ea typeface="Calibri" panose="020F0502020204030204" pitchFamily="34" charset="0"/>
                <a:cs typeface="B Mitra" panose="00000400000000000000" pitchFamily="2" charset="-78"/>
              </a:rPr>
              <a:t>ما در فروش محصولاتمان به صورت خرده ای سود زیادی نخواهیم کرد چون بازار رقابتی داریم و در فروش عمده است که سود زیادی میکنیم</a:t>
            </a:r>
          </a:p>
          <a:p>
            <a:pPr marL="299085" indent="-6350" algn="r" rtl="1">
              <a:lnSpc>
                <a:spcPct val="110000"/>
              </a:lnSpc>
              <a:spcBef>
                <a:spcPts val="0"/>
              </a:spcBef>
              <a:spcAft>
                <a:spcPts val="1050"/>
              </a:spcAft>
            </a:pPr>
            <a:r>
              <a:rPr lang="ar-SA" sz="2100" b="1" dirty="0">
                <a:solidFill>
                  <a:srgbClr val="10B83E"/>
                </a:solidFill>
                <a:effectLst/>
                <a:latin typeface="B Mitra" panose="00000400000000000000" pitchFamily="2" charset="-78"/>
                <a:ea typeface="B Mitra" panose="00000400000000000000" pitchFamily="2" charset="-78"/>
                <a:cs typeface="B Mitra" panose="00000400000000000000" pitchFamily="2" charset="-78"/>
              </a:rPr>
              <a:t>بـه منظـور کاهـش قیمـت تمـام شـده محصـول، مـا در نظـر داریـم خـط مشـی هـای زیـر را پیـش بگیریـم:</a:t>
            </a:r>
            <a:endParaRPr lang="en-US" sz="2100" dirty="0">
              <a:solidFill>
                <a:srgbClr val="000000"/>
              </a:solidFill>
              <a:effectLst/>
              <a:latin typeface="Calibri" panose="020F0502020204030204" pitchFamily="34" charset="0"/>
              <a:ea typeface="Calibri" panose="020F0502020204030204" pitchFamily="34" charset="0"/>
            </a:endParaRPr>
          </a:p>
          <a:p>
            <a:pPr marL="299085" marR="0" indent="-6350" algn="r" rtl="1">
              <a:lnSpc>
                <a:spcPct val="110000"/>
              </a:lnSpc>
              <a:spcBef>
                <a:spcPts val="0"/>
              </a:spcBef>
              <a:spcAft>
                <a:spcPts val="1050"/>
              </a:spcAft>
            </a:pPr>
            <a:r>
              <a:rPr lang="fa-IR" sz="2400" dirty="0">
                <a:solidFill>
                  <a:schemeClr val="accent2">
                    <a:lumMod val="50000"/>
                  </a:schemeClr>
                </a:solidFill>
                <a:latin typeface="Calibri" panose="020F0502020204030204" pitchFamily="34" charset="0"/>
                <a:ea typeface="Calibri" panose="020F0502020204030204" pitchFamily="34" charset="0"/>
                <a:cs typeface="B Mitra" panose="00000400000000000000" pitchFamily="2" charset="-78"/>
              </a:rPr>
              <a:t>حذف کامل واسطه ها / خرید کالا ارزان تر از قیمت رسمی کار خانه</a:t>
            </a:r>
            <a:endParaRPr lang="en-US" sz="2400" dirty="0">
              <a:solidFill>
                <a:schemeClr val="accent2">
                  <a:lumMod val="50000"/>
                </a:schemeClr>
              </a:solidFill>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625517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F9C9A1-B46F-47D3-9C56-13262E89FCC0}"/>
              </a:ext>
            </a:extLst>
          </p:cNvPr>
          <p:cNvSpPr>
            <a:spLocks noGrp="1"/>
          </p:cNvSpPr>
          <p:nvPr>
            <p:ph idx="1"/>
          </p:nvPr>
        </p:nvSpPr>
        <p:spPr>
          <a:xfrm>
            <a:off x="969627" y="1400961"/>
            <a:ext cx="10252745" cy="2206305"/>
          </a:xfrm>
        </p:spPr>
        <p:txBody>
          <a:bodyPr/>
          <a:lstStyle/>
          <a:p>
            <a:pPr algn="r" rtl="1"/>
            <a:r>
              <a:rPr lang="fa-IR" sz="2000" dirty="0">
                <a:solidFill>
                  <a:schemeClr val="tx1">
                    <a:lumMod val="95000"/>
                    <a:lumOff val="5000"/>
                  </a:schemeClr>
                </a:solidFill>
                <a:cs typeface="B Nazanin" panose="00000400000000000000" pitchFamily="2" charset="-78"/>
              </a:rPr>
              <a:t>هدف نهایی ما این است که به مهم ترین پخش کننده لوازم التحریر به کل مدارس ابران تبدیل شویم و در مرحله بعدی به توزیع کننده به تمامی نیازمندی های جامعه</a:t>
            </a:r>
          </a:p>
          <a:p>
            <a:pPr algn="r" rtl="1"/>
            <a:r>
              <a:rPr lang="ar-SA" sz="2000" b="1" dirty="0">
                <a:solidFill>
                  <a:schemeClr val="tx1">
                    <a:lumMod val="95000"/>
                    <a:lumOff val="5000"/>
                  </a:schemeClr>
                </a:solidFill>
                <a:effectLst/>
                <a:latin typeface="B Mitra" panose="00000400000000000000" pitchFamily="2" charset="-78"/>
                <a:ea typeface="B Mitra" panose="00000400000000000000" pitchFamily="2" charset="-78"/>
                <a:cs typeface="B Mitra" panose="00000400000000000000" pitchFamily="2" charset="-78"/>
              </a:rPr>
              <a:t>شرح قیمت گذاری خود را در بخش زیر بنویسید: </a:t>
            </a:r>
            <a:endParaRPr lang="en-US" sz="2000" dirty="0">
              <a:solidFill>
                <a:schemeClr val="tx1">
                  <a:lumMod val="95000"/>
                  <a:lumOff val="5000"/>
                </a:schemeClr>
              </a:solidFill>
              <a:effectLst/>
              <a:latin typeface="Calibri" panose="020F0502020204030204" pitchFamily="34" charset="0"/>
              <a:ea typeface="Calibri" panose="020F0502020204030204" pitchFamily="34" charset="0"/>
              <a:cs typeface="B Nazanin" panose="00000400000000000000" pitchFamily="2" charset="-78"/>
            </a:endParaRPr>
          </a:p>
          <a:p>
            <a:pPr algn="r" rtl="1"/>
            <a:r>
              <a:rPr lang="fa-IR" sz="2000" dirty="0">
                <a:solidFill>
                  <a:schemeClr val="tx1">
                    <a:lumMod val="95000"/>
                    <a:lumOff val="5000"/>
                  </a:schemeClr>
                </a:solidFill>
                <a:cs typeface="B Nazanin" panose="00000400000000000000" pitchFamily="2" charset="-78"/>
              </a:rPr>
              <a:t>خرید محصول از کارخانه با قیمتی ارزانتر از قیمت مسوب</a:t>
            </a:r>
          </a:p>
          <a:p>
            <a:pPr marL="0" indent="0" algn="r" rtl="1">
              <a:buNone/>
            </a:pPr>
            <a:r>
              <a:rPr lang="fa-IR" sz="2000" dirty="0">
                <a:solidFill>
                  <a:schemeClr val="tx1">
                    <a:lumMod val="95000"/>
                    <a:lumOff val="5000"/>
                  </a:schemeClr>
                </a:solidFill>
                <a:cs typeface="B Nazanin" panose="00000400000000000000" pitchFamily="2" charset="-78"/>
              </a:rPr>
              <a:t>افزایش قیمتی بر روی جنس و فروش آن (قیمت نهایی جنس ارزانتر از بیشتر مغازه ها است )</a:t>
            </a:r>
          </a:p>
          <a:p>
            <a:pPr marL="0" indent="0">
              <a:buNone/>
            </a:pPr>
            <a:endParaRPr lang="en-US" dirty="0"/>
          </a:p>
        </p:txBody>
      </p:sp>
    </p:spTree>
    <p:extLst>
      <p:ext uri="{BB962C8B-B14F-4D97-AF65-F5344CB8AC3E}">
        <p14:creationId xmlns:p14="http://schemas.microsoft.com/office/powerpoint/2010/main" val="109480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99185B-1A66-40BA-A34A-B5AE2D998A0D}"/>
              </a:ext>
            </a:extLst>
          </p:cNvPr>
          <p:cNvSpPr>
            <a:spLocks noGrp="1"/>
          </p:cNvSpPr>
          <p:nvPr>
            <p:ph idx="1"/>
          </p:nvPr>
        </p:nvSpPr>
        <p:spPr>
          <a:xfrm>
            <a:off x="1066800" y="1417740"/>
            <a:ext cx="10058400" cy="2348918"/>
          </a:xfrm>
        </p:spPr>
        <p:txBody>
          <a:bodyPr>
            <a:normAutofit/>
          </a:bodyPr>
          <a:lstStyle/>
          <a:p>
            <a:pPr algn="r" rtl="1"/>
            <a:r>
              <a:rPr lang="fa-IR" sz="2000" dirty="0">
                <a:solidFill>
                  <a:srgbClr val="C00000"/>
                </a:solidFill>
                <a:cs typeface="B Nazanin" panose="00000400000000000000" pitchFamily="2" charset="-78"/>
              </a:rPr>
              <a:t>منابع انسانی </a:t>
            </a:r>
          </a:p>
          <a:p>
            <a:pPr algn="r" rtl="1"/>
            <a:endParaRPr lang="fa-IR" sz="2000" dirty="0">
              <a:solidFill>
                <a:schemeClr val="accent2">
                  <a:lumMod val="50000"/>
                </a:schemeClr>
              </a:solidFill>
              <a:cs typeface="B Nazanin" panose="00000400000000000000" pitchFamily="2" charset="-78"/>
            </a:endParaRPr>
          </a:p>
          <a:p>
            <a:pPr algn="r" rtl="1"/>
            <a:r>
              <a:rPr lang="fa-IR" sz="2000" dirty="0">
                <a:solidFill>
                  <a:schemeClr val="accent2">
                    <a:lumMod val="50000"/>
                  </a:schemeClr>
                </a:solidFill>
                <a:cs typeface="B Nazanin" panose="00000400000000000000" pitchFamily="2" charset="-78"/>
              </a:rPr>
              <a:t>2 نفر کارمند برای بازدید از مدارس تعیین شده که باید دیپلمه باشند  </a:t>
            </a:r>
          </a:p>
          <a:p>
            <a:pPr algn="r" rtl="1"/>
            <a:r>
              <a:rPr lang="fa-IR" sz="2000" dirty="0">
                <a:solidFill>
                  <a:schemeClr val="accent2">
                    <a:lumMod val="50000"/>
                  </a:schemeClr>
                </a:solidFill>
                <a:cs typeface="B Nazanin" panose="00000400000000000000" pitchFamily="2" charset="-78"/>
              </a:rPr>
              <a:t>2 نفر برای حمل و نقل که سواد خاصی لازم ندارند </a:t>
            </a:r>
          </a:p>
          <a:p>
            <a:pPr algn="r" rtl="1"/>
            <a:r>
              <a:rPr lang="fa-IR" sz="2000" dirty="0">
                <a:solidFill>
                  <a:schemeClr val="accent2">
                    <a:lumMod val="50000"/>
                  </a:schemeClr>
                </a:solidFill>
                <a:cs typeface="B Nazanin" panose="00000400000000000000" pitchFamily="2" charset="-78"/>
              </a:rPr>
              <a:t>کارمندانی که مسئولیت بازدید را دارند حقوق بیشتری را می خواهند </a:t>
            </a:r>
            <a:endParaRPr lang="en-US" sz="2000" dirty="0">
              <a:solidFill>
                <a:schemeClr val="accent2">
                  <a:lumMod val="50000"/>
                </a:schemeClr>
              </a:solidFill>
              <a:cs typeface="B Nazanin" panose="00000400000000000000" pitchFamily="2" charset="-78"/>
            </a:endParaRPr>
          </a:p>
        </p:txBody>
      </p:sp>
    </p:spTree>
    <p:extLst>
      <p:ext uri="{BB962C8B-B14F-4D97-AF65-F5344CB8AC3E}">
        <p14:creationId xmlns:p14="http://schemas.microsoft.com/office/powerpoint/2010/main" val="1222256014"/>
      </p:ext>
    </p:extLst>
  </p:cSld>
  <p:clrMapOvr>
    <a:masterClrMapping/>
  </p:clrMapOvr>
</p:sld>
</file>

<file path=ppt/theme/theme1.xml><?xml version="1.0" encoding="utf-8"?>
<a:theme xmlns:a="http://schemas.openxmlformats.org/drawingml/2006/main" name="Slice">
  <a:themeElements>
    <a:clrScheme name="Custom 1">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223C46"/>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273</TotalTime>
  <Words>1458</Words>
  <Application>Microsoft Office PowerPoint</Application>
  <PresentationFormat>Widescreen</PresentationFormat>
  <Paragraphs>92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B Mitra</vt:lpstr>
      <vt:lpstr>Calibri</vt:lpstr>
      <vt:lpstr>Century Gothic</vt:lpstr>
      <vt:lpstr>Wingdings 3</vt:lpstr>
      <vt:lpstr>Slice</vt:lpstr>
      <vt:lpstr>طرح مالی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dc:creator>
  <cp:lastModifiedBy>Nik</cp:lastModifiedBy>
  <cp:revision>5</cp:revision>
  <dcterms:created xsi:type="dcterms:W3CDTF">2021-11-27T14:39:17Z</dcterms:created>
  <dcterms:modified xsi:type="dcterms:W3CDTF">2021-12-22T16:15:54Z</dcterms:modified>
</cp:coreProperties>
</file>