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8"/>
  </p:notesMasterIdLst>
  <p:sldIdLst>
    <p:sldId id="256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58" r:id="rId12"/>
    <p:sldId id="262" r:id="rId13"/>
    <p:sldId id="259" r:id="rId14"/>
    <p:sldId id="260" r:id="rId15"/>
    <p:sldId id="257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933FF"/>
    <a:srgbClr val="FF0000"/>
    <a:srgbClr val="CC6600"/>
    <a:srgbClr val="6600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8" autoAdjust="0"/>
    <p:restoredTop sz="52053" autoAdjust="0"/>
  </p:normalViewPr>
  <p:slideViewPr>
    <p:cSldViewPr snapToGrid="0">
      <p:cViewPr varScale="1">
        <p:scale>
          <a:sx n="91" d="100"/>
          <a:sy n="91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70FED-1C53-4D3F-BF50-1DD277AFB935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C00F2-AC6D-4A24-9A39-4ED300BC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23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C00F2-AC6D-4A24-9A39-4ED300BCC5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18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C00F2-AC6D-4A24-9A39-4ED300BCC5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54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C00F2-AC6D-4A24-9A39-4ED300BCC5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77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C00F2-AC6D-4A24-9A39-4ED300BCC5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93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C00F2-AC6D-4A24-9A39-4ED300BCC5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80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C00F2-AC6D-4A24-9A39-4ED300BCC5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61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C00F2-AC6D-4A24-9A39-4ED300BCC5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54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C00F2-AC6D-4A24-9A39-4ED300BCC5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99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C00F2-AC6D-4A24-9A39-4ED300BCC5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00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C00F2-AC6D-4A24-9A39-4ED300BCC5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0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C00F2-AC6D-4A24-9A39-4ED300BCC5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4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C00F2-AC6D-4A24-9A39-4ED300BCC5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49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C00F2-AC6D-4A24-9A39-4ED300BCC5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25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C00F2-AC6D-4A24-9A39-4ED300BCC5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7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C00F2-AC6D-4A24-9A39-4ED300BCC5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38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C00F2-AC6D-4A24-9A39-4ED300BCC5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4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C012-5CA6-4A02-B080-BCB6364BABE0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7E37-58D5-47C1-9600-994B293F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4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C012-5CA6-4A02-B080-BCB6364BABE0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7E37-58D5-47C1-9600-994B293F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1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C012-5CA6-4A02-B080-BCB6364BABE0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7E37-58D5-47C1-9600-994B293F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72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C012-5CA6-4A02-B080-BCB6364BABE0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7E37-58D5-47C1-9600-994B293FB6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9639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C012-5CA6-4A02-B080-BCB6364BABE0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7E37-58D5-47C1-9600-994B293F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05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C012-5CA6-4A02-B080-BCB6364BABE0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7E37-58D5-47C1-9600-994B293F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49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C012-5CA6-4A02-B080-BCB6364BABE0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7E37-58D5-47C1-9600-994B293F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6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C012-5CA6-4A02-B080-BCB6364BABE0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7E37-58D5-47C1-9600-994B293F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0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C012-5CA6-4A02-B080-BCB6364BABE0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7E37-58D5-47C1-9600-994B293F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3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C012-5CA6-4A02-B080-BCB6364BABE0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7E37-58D5-47C1-9600-994B293F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3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C012-5CA6-4A02-B080-BCB6364BABE0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7E37-58D5-47C1-9600-994B293F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5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C012-5CA6-4A02-B080-BCB6364BABE0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7E37-58D5-47C1-9600-994B293F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2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C012-5CA6-4A02-B080-BCB6364BABE0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7E37-58D5-47C1-9600-994B293F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9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C012-5CA6-4A02-B080-BCB6364BABE0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7E37-58D5-47C1-9600-994B293F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7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C012-5CA6-4A02-B080-BCB6364BABE0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7E37-58D5-47C1-9600-994B293F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6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C012-5CA6-4A02-B080-BCB6364BABE0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7E37-58D5-47C1-9600-994B293F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C012-5CA6-4A02-B080-BCB6364BABE0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7E37-58D5-47C1-9600-994B293F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8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7C0C012-5CA6-4A02-B080-BCB6364BABE0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E7E37-58D5-47C1-9600-994B293F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35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fif"/><Relationship Id="rId4" Type="http://schemas.openxmlformats.org/officeDocument/2006/relationships/image" Target="../media/image7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fif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fa-I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fa-IR" sz="9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بسم الله الرحمن الرحیم </a:t>
            </a:r>
            <a:r>
              <a:rPr lang="fa-IR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/>
            </a:r>
            <a:br>
              <a:rPr lang="fa-IR" dirty="0" smtClean="0">
                <a:latin typeface="IranNastaliq" panose="02020505000000020003" pitchFamily="18" charset="0"/>
                <a:cs typeface="IranNastaliq" panose="02020505000000020003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93659"/>
          </a:xfrm>
        </p:spPr>
        <p:txBody>
          <a:bodyPr/>
          <a:lstStyle/>
          <a:p>
            <a:pPr algn="r"/>
            <a:r>
              <a:rPr lang="fa-IR" dirty="0" smtClean="0">
                <a:cs typeface="B Nazanin" panose="00000400000000000000" pitchFamily="2" charset="-78"/>
              </a:rPr>
              <a:t>پروژه طاها_جوانه : مدیریت کسب و کار</a:t>
            </a:r>
          </a:p>
          <a:p>
            <a:pPr algn="r"/>
            <a:endParaRPr lang="fa-IR" dirty="0">
              <a:cs typeface="B Nazanin" panose="00000400000000000000" pitchFamily="2" charset="-78"/>
            </a:endParaRPr>
          </a:p>
          <a:p>
            <a:pPr algn="r"/>
            <a:r>
              <a:rPr lang="fa-IR" dirty="0" smtClean="0">
                <a:cs typeface="Mj_Faraz" panose="00000700000000000000" pitchFamily="2" charset="-78"/>
              </a:rPr>
              <a:t>کاری از : علی شا کرین و امیر مهدی مهرافزا</a:t>
            </a:r>
          </a:p>
          <a:p>
            <a:pPr algn="r"/>
            <a:endParaRPr lang="fa-IR" dirty="0">
              <a:cs typeface="Mj_Faraz" panose="00000700000000000000" pitchFamily="2" charset="-78"/>
            </a:endParaRPr>
          </a:p>
          <a:p>
            <a:pPr algn="r"/>
            <a:r>
              <a:rPr lang="fa-IR" dirty="0" smtClean="0">
                <a:cs typeface="B Koodak" panose="00000700000000000000" pitchFamily="2" charset="-78"/>
              </a:rPr>
              <a:t>نام پروژه </a:t>
            </a:r>
            <a:r>
              <a:rPr lang="fa-IR" dirty="0" smtClean="0">
                <a:cs typeface="B Koodak" panose="00000700000000000000" pitchFamily="2" charset="-78"/>
              </a:rPr>
              <a:t>:پرند </a:t>
            </a:r>
            <a:r>
              <a:rPr lang="fa-IR" dirty="0" smtClean="0">
                <a:cs typeface="B Koodak" panose="00000700000000000000" pitchFamily="2" charset="-78"/>
              </a:rPr>
              <a:t>یار (پلتفرم نگهداری از پرندگان زینتی)</a:t>
            </a:r>
          </a:p>
        </p:txBody>
      </p:sp>
    </p:spTree>
    <p:extLst>
      <p:ext uri="{BB962C8B-B14F-4D97-AF65-F5344CB8AC3E}">
        <p14:creationId xmlns:p14="http://schemas.microsoft.com/office/powerpoint/2010/main" val="68791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 rot="20118857">
            <a:off x="39128" y="1558005"/>
            <a:ext cx="5647725" cy="3696840"/>
          </a:xfrm>
          <a:prstGeom prst="wedgeEllipseCallou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Bardiya" panose="00000400000000000000" pitchFamily="2" charset="-78"/>
              </a:rPr>
              <a:t>می خوای بدونی بقیه با پرندشون چیکار می کنن ؟</a:t>
            </a:r>
          </a:p>
        </p:txBody>
      </p:sp>
      <p:sp>
        <p:nvSpPr>
          <p:cNvPr id="5" name="Rectangular Callout 4"/>
          <p:cNvSpPr/>
          <p:nvPr/>
        </p:nvSpPr>
        <p:spPr>
          <a:xfrm rot="260624" flipH="1">
            <a:off x="6299297" y="3364384"/>
            <a:ext cx="5665076" cy="2816772"/>
          </a:xfrm>
          <a:prstGeom prst="wedgeRectCallou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B Bardiya" panose="00000400000000000000" pitchFamily="2" charset="-78"/>
              </a:rPr>
              <a:t>ما فضایی برای اشتراک گذاری تجربه ها با دیگران داریم.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9" b="95111" l="5778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89" y="221999"/>
            <a:ext cx="2931894" cy="293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5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655" y="0"/>
            <a:ext cx="2575033" cy="875095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 smtClean="0">
                <a:cs typeface="B Davat" panose="00000400000000000000" pitchFamily="2" charset="-78"/>
              </a:rPr>
              <a:t>به هر حال اگه شما</a:t>
            </a:r>
            <a:endParaRPr lang="en-US" sz="3200" dirty="0">
              <a:cs typeface="B Davat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45324"/>
            <a:ext cx="12192000" cy="5512675"/>
          </a:xfrm>
        </p:spPr>
        <p:txBody>
          <a:bodyPr/>
          <a:lstStyle/>
          <a:p>
            <a:pPr algn="r" rtl="1"/>
            <a:r>
              <a:rPr lang="fa-IR" sz="3600" dirty="0" smtClean="0">
                <a:cs typeface="Mj_Faraz" panose="00000700000000000000" pitchFamily="2" charset="-78"/>
              </a:rPr>
              <a:t> </a:t>
            </a:r>
          </a:p>
          <a:p>
            <a:pPr algn="r" rtl="1"/>
            <a:r>
              <a:rPr lang="fa-IR" sz="3600" dirty="0" smtClean="0">
                <a:cs typeface="Mj_Faraz" panose="00000700000000000000" pitchFamily="2" charset="-78"/>
              </a:rPr>
              <a:t> </a:t>
            </a:r>
          </a:p>
          <a:p>
            <a:pPr algn="r" rtl="1"/>
            <a:r>
              <a:rPr lang="fa-IR" sz="3600" dirty="0" smtClean="0">
                <a:cs typeface="Mj_Faraz" panose="00000700000000000000" pitchFamily="2" charset="-78"/>
              </a:rPr>
              <a:t> </a:t>
            </a:r>
          </a:p>
          <a:p>
            <a:pPr algn="r" rtl="1"/>
            <a:r>
              <a:rPr lang="fa-IR" sz="3600" dirty="0" smtClean="0">
                <a:cs typeface="Mj_Faraz" panose="00000700000000000000" pitchFamily="2" charset="-78"/>
              </a:rPr>
              <a:t> </a:t>
            </a:r>
          </a:p>
          <a:p>
            <a:pPr algn="r" rtl="1"/>
            <a:r>
              <a:rPr lang="fa-IR" sz="3600" dirty="0" smtClean="0">
                <a:cs typeface="Mj_Faraz" panose="00000700000000000000" pitchFamily="2" charset="-78"/>
              </a:rPr>
              <a:t>اعصاب و حوصله نگهداری از پرنده را داری</a:t>
            </a:r>
          </a:p>
          <a:p>
            <a:pPr algn="r" rtl="1"/>
            <a:r>
              <a:rPr lang="fa-IR" sz="3600" dirty="0" smtClean="0">
                <a:cs typeface="Mj_Faraz" panose="00000700000000000000" pitchFamily="2" charset="-78"/>
              </a:rPr>
              <a:t>حتما به ما سر بزن </a:t>
            </a:r>
          </a:p>
          <a:p>
            <a:pPr algn="r" rt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83" y="745304"/>
            <a:ext cx="2333860" cy="1633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54" y="4101662"/>
            <a:ext cx="1727849" cy="17669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129" y="4636254"/>
            <a:ext cx="2091559" cy="2091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236" y="2809487"/>
            <a:ext cx="1653349" cy="1653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878318" y="1345326"/>
            <a:ext cx="7798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dirty="0">
                <a:cs typeface="Mj_Faraz" panose="00000700000000000000" pitchFamily="2" charset="-78"/>
              </a:rPr>
              <a:t>اگه پرنده ی زینتی داری یا قصد خرید آن ها را داری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95145" y="2017986"/>
            <a:ext cx="8481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dirty="0" smtClean="0">
                <a:cs typeface="Mj_Faraz" panose="00000700000000000000" pitchFamily="2" charset="-78"/>
              </a:rPr>
              <a:t>بودجه کافی برای تهیه پرنده زینتی و وسایل زندگی آن را داری</a:t>
            </a:r>
            <a:r>
              <a:rPr lang="en-US" sz="1400" dirty="0" smtClean="0">
                <a:cs typeface="Mj_Faraz" panose="00000700000000000000" pitchFamily="2" charset="-78"/>
              </a:rPr>
              <a:t>)</a:t>
            </a:r>
            <a:r>
              <a:rPr lang="fa-IR" sz="1400" dirty="0" smtClean="0">
                <a:cs typeface="Mj_Faraz" panose="00000700000000000000" pitchFamily="2" charset="-78"/>
              </a:rPr>
              <a:t>ماهی 200000تا10000000)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02313" y="2654460"/>
            <a:ext cx="6053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>
                <a:cs typeface="Mj_Faraz" panose="00000700000000000000" pitchFamily="2" charset="-78"/>
              </a:rPr>
              <a:t>فضای کافی و مناسب برای نگهداری آن را داری </a:t>
            </a:r>
          </a:p>
          <a:p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623035" y="3274882"/>
            <a:ext cx="6053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>
                <a:cs typeface="Mj_Faraz" panose="00000700000000000000" pitchFamily="2" charset="-78"/>
              </a:rPr>
              <a:t>به موبایل و اینترنت دسترسی داری</a:t>
            </a:r>
            <a:endParaRPr lang="fa-IR" sz="3600" dirty="0">
              <a:cs typeface="Mj_Faraz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150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738" y="-21021"/>
            <a:ext cx="5365531" cy="840828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4000" dirty="0" smtClean="0">
                <a:cs typeface="B Davat" panose="00000400000000000000" pitchFamily="2" charset="-78"/>
              </a:rPr>
              <a:t>رقابا  و اینکه چرا ما را انتخاب می کنید </a:t>
            </a:r>
            <a:endParaRPr lang="en-US" sz="4000" dirty="0">
              <a:cs typeface="B Dava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2925"/>
            <a:ext cx="12192000" cy="5665075"/>
          </a:xfrm>
        </p:spPr>
        <p:txBody>
          <a:bodyPr/>
          <a:lstStyle/>
          <a:p>
            <a:pPr algn="r" rtl="1"/>
            <a:r>
              <a:rPr lang="fa-IR" dirty="0" smtClean="0">
                <a:cs typeface="B Koodak" panose="00000700000000000000" pitchFamily="2" charset="-78"/>
              </a:rPr>
              <a:t>تا جایی که ما گشتیم اپلیکیشنی به این صورت وجود ندارد و فقط سایت های مشاوره دامپزشکی  و اموزش کلی هستند اما در این اپلیکیشن ما با توجه به مورد شما کار می کنیم 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و در فضای ارتباط شما می توانید با کسانی که تجربه دارند گفتگو کنید و سوالات خود را بپرسید </a:t>
            </a:r>
            <a:br>
              <a:rPr lang="fa-IR" dirty="0" smtClean="0">
                <a:cs typeface="B Koodak" panose="00000700000000000000" pitchFamily="2" charset="-78"/>
              </a:rPr>
            </a:br>
            <a:r>
              <a:rPr lang="fa-IR" dirty="0" smtClean="0">
                <a:cs typeface="B Koodak" panose="00000700000000000000" pitchFamily="2" charset="-78"/>
              </a:rPr>
              <a:t>که تجربیات در بعضی موارد بهتر از دامپزشکی است 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در ان سایت ها واپلیکیشن ها فقط یک سری دستور العمل کلی گفته شده اما در اینجا با توجه به مورد شما مشاوره و دستور العمل گفته می شود </a:t>
            </a:r>
          </a:p>
          <a:p>
            <a:pPr algn="r" rtl="1"/>
            <a:r>
              <a:rPr lang="fa-IR" dirty="0" smtClean="0">
                <a:cs typeface="B Koodak" panose="00000700000000000000" pitchFamily="2" charset="-78"/>
              </a:rPr>
              <a:t>و در این اپلیکشن شما </a:t>
            </a:r>
            <a:r>
              <a:rPr lang="fa-IR" dirty="0" smtClean="0">
                <a:cs typeface="B Koodak" panose="00000700000000000000" pitchFamily="2" charset="-78"/>
              </a:rPr>
              <a:t>فروشنده </a:t>
            </a:r>
            <a:r>
              <a:rPr lang="fa-IR" dirty="0" smtClean="0">
                <a:cs typeface="B Koodak" panose="00000700000000000000" pitchFamily="2" charset="-78"/>
              </a:rPr>
              <a:t>ها و فروشگاه های مورد نیازتان به شما معرفی می شود و می توانید به طور مجازی خرید کنید و همینطور پک های آماده برای تحویل دم در منزل آماده است .</a:t>
            </a:r>
          </a:p>
          <a:p>
            <a:pPr marL="0" indent="0" algn="ctr" rtl="1">
              <a:buNone/>
            </a:pPr>
            <a:endParaRPr lang="fa-IR" sz="3200" dirty="0" smtClean="0">
              <a:cs typeface="B Koodak" panose="00000700000000000000" pitchFamily="2" charset="-78"/>
            </a:endParaRPr>
          </a:p>
          <a:p>
            <a:pPr marL="0" indent="0" algn="ctr" rtl="1">
              <a:buNone/>
            </a:pPr>
            <a:r>
              <a:rPr lang="fa-IR" sz="3200" dirty="0" smtClean="0">
                <a:cs typeface="B Koodak" panose="00000700000000000000" pitchFamily="2" charset="-78"/>
              </a:rPr>
              <a:t>اگه </a:t>
            </a:r>
            <a:r>
              <a:rPr lang="fa-IR" sz="3200" dirty="0">
                <a:cs typeface="B Koodak" panose="00000700000000000000" pitchFamily="2" charset="-78"/>
              </a:rPr>
              <a:t>صاحب یک پرنده زینتی هستید یا قصد خرید یکی از انها رو دارید </a:t>
            </a:r>
          </a:p>
          <a:p>
            <a:pPr marL="0" indent="0" algn="ctr" rtl="1">
              <a:buNone/>
            </a:pPr>
            <a:r>
              <a:rPr lang="fa-IR" sz="3200" dirty="0">
                <a:cs typeface="B Koodak" panose="00000700000000000000" pitchFamily="2" charset="-78"/>
              </a:rPr>
              <a:t>حتما با ما همراه شوید</a:t>
            </a:r>
          </a:p>
          <a:p>
            <a:pPr marL="0" indent="0" algn="r" rtl="1">
              <a:buNone/>
            </a:pPr>
            <a:endParaRPr lang="fa-IR" sz="4400" dirty="0">
              <a:cs typeface="B Koodak" panose="00000700000000000000" pitchFamily="2" charset="-78"/>
            </a:endParaRPr>
          </a:p>
          <a:p>
            <a:pPr marL="0" indent="0" algn="ctr" rtl="1">
              <a:buNone/>
            </a:pPr>
            <a:endParaRPr lang="fa-IR" sz="4400" dirty="0" smtClean="0">
              <a:cs typeface="B Koodak" panose="00000700000000000000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Koodak" panose="00000700000000000000" pitchFamily="2" charset="-78"/>
            </a:endParaRPr>
          </a:p>
          <a:p>
            <a:pPr marL="0" indent="0" algn="r" rtl="1">
              <a:buNone/>
            </a:pP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1054302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9849" y="0"/>
            <a:ext cx="3754820" cy="735724"/>
          </a:xfrm>
        </p:spPr>
        <p:txBody>
          <a:bodyPr>
            <a:noAutofit/>
          </a:bodyPr>
          <a:lstStyle/>
          <a:p>
            <a:pPr algn="r" rtl="1"/>
            <a:r>
              <a:rPr lang="fa-IR" sz="3200" dirty="0" smtClean="0">
                <a:cs typeface="B Davat" panose="00000400000000000000" pitchFamily="2" charset="-78"/>
              </a:rPr>
              <a:t>نحوه درامد ما از این اپلیکیشن </a:t>
            </a:r>
            <a:endParaRPr lang="en-US" sz="3200" dirty="0">
              <a:cs typeface="B Dava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0124"/>
            <a:ext cx="12192000" cy="4950373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0 Badr" panose="00000400000000000000" pitchFamily="2" charset="-78"/>
              </a:rPr>
              <a:t>برنامه به صورت رایگان عرضه می شود</a:t>
            </a:r>
          </a:p>
          <a:p>
            <a:pPr algn="r" rtl="1"/>
            <a:r>
              <a:rPr lang="fa-IR" sz="2800" dirty="0" smtClean="0">
                <a:cs typeface="0 Badr" panose="00000400000000000000" pitchFamily="2" charset="-78"/>
              </a:rPr>
              <a:t>پورسانت گرفتن از فروشنده ها </a:t>
            </a:r>
          </a:p>
          <a:p>
            <a:pPr algn="r" rtl="1"/>
            <a:r>
              <a:rPr lang="fa-IR" sz="2800" dirty="0" smtClean="0">
                <a:cs typeface="0 Badr" panose="00000400000000000000" pitchFamily="2" charset="-78"/>
              </a:rPr>
              <a:t>اکانت ویژه</a:t>
            </a:r>
          </a:p>
          <a:p>
            <a:pPr algn="r" rtl="1"/>
            <a:r>
              <a:rPr lang="fa-IR" sz="2800" dirty="0" smtClean="0">
                <a:cs typeface="0 Badr" panose="00000400000000000000" pitchFamily="2" charset="-78"/>
              </a:rPr>
              <a:t>تبلیغات </a:t>
            </a:r>
          </a:p>
          <a:p>
            <a:pPr algn="r" rtl="1"/>
            <a:r>
              <a:rPr lang="fa-IR" sz="2800" dirty="0" smtClean="0">
                <a:cs typeface="0 Badr" panose="00000400000000000000" pitchFamily="2" charset="-78"/>
              </a:rPr>
              <a:t>مشاوره های دامپزشکی </a:t>
            </a:r>
          </a:p>
          <a:p>
            <a:pPr marL="0" indent="0" algn="r" rtl="1">
              <a:buNone/>
            </a:pPr>
            <a:endParaRPr lang="en-US" sz="1600" dirty="0" smtClean="0">
              <a:cs typeface="0 Badr" panose="00000400000000000000" pitchFamily="2" charset="-78"/>
            </a:endParaRPr>
          </a:p>
          <a:p>
            <a:pPr marL="0" indent="0" algn="r" rtl="1">
              <a:buNone/>
            </a:pPr>
            <a:endParaRPr lang="en-US" sz="1600" dirty="0">
              <a:cs typeface="0 Badr" panose="00000400000000000000" pitchFamily="2" charset="-78"/>
            </a:endParaRPr>
          </a:p>
          <a:p>
            <a:pPr marL="0" indent="0" algn="r" rtl="1">
              <a:buNone/>
            </a:pPr>
            <a:endParaRPr lang="en-US" sz="1600" dirty="0" smtClean="0">
              <a:cs typeface="0 Badr" panose="00000400000000000000" pitchFamily="2" charset="-78"/>
            </a:endParaRPr>
          </a:p>
          <a:p>
            <a:pPr marL="0" indent="0" algn="r" rtl="1">
              <a:buNone/>
            </a:pPr>
            <a:endParaRPr lang="en-US" sz="1600" dirty="0">
              <a:cs typeface="0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1702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5180" y="304800"/>
            <a:ext cx="3029205" cy="756745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 smtClean="0">
                <a:cs typeface="B Davat" panose="00000400000000000000" pitchFamily="2" charset="-78"/>
              </a:rPr>
              <a:t>انالیز سود وزیان</a:t>
            </a:r>
            <a:endParaRPr lang="en-US" sz="3600" dirty="0">
              <a:cs typeface="B Davat" panose="00000400000000000000" pitchFamily="2" charset="-78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275863"/>
              </p:ext>
            </p:extLst>
          </p:nvPr>
        </p:nvGraphicFramePr>
        <p:xfrm>
          <a:off x="324706" y="1152488"/>
          <a:ext cx="11624441" cy="570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Worksheet" r:id="rId4" imgW="13077847" imgH="6419735" progId="Excel.Sheet.12">
                  <p:embed/>
                </p:oleObj>
              </mc:Choice>
              <mc:Fallback>
                <p:oleObj name="Worksheet" r:id="rId4" imgW="13077847" imgH="64197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4706" y="1152488"/>
                        <a:ext cx="11624441" cy="5705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847198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979" y="116161"/>
            <a:ext cx="9685284" cy="717441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Badr" panose="00000400000000000000" pitchFamily="2" charset="-78"/>
              </a:rPr>
              <a:t>ایده این پروژه در صدد رفع مشکلات پندگان زینتی است در اینجا نمودار ارزش پیشنهادی مارا می بینید</a:t>
            </a:r>
            <a:endParaRPr lang="en-US" sz="2400" dirty="0">
              <a:cs typeface="B Badr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60" y="952428"/>
            <a:ext cx="10498794" cy="5905572"/>
          </a:xfrm>
        </p:spPr>
      </p:pic>
    </p:spTree>
    <p:extLst>
      <p:ext uri="{BB962C8B-B14F-4D97-AF65-F5344CB8AC3E}">
        <p14:creationId xmlns:p14="http://schemas.microsoft.com/office/powerpoint/2010/main" val="280995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3310" y="0"/>
            <a:ext cx="5016380" cy="829544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Koodak" panose="00000700000000000000" pitchFamily="2" charset="-78"/>
              </a:rPr>
              <a:t>ممنون از توجه شما 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2"/>
            <a:ext cx="12192000" cy="5349765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endParaRPr lang="en-US" sz="13800" dirty="0" smtClean="0"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marL="0" indent="0" algn="ctr" rtl="1">
              <a:buNone/>
            </a:pPr>
            <a:r>
              <a:rPr lang="fa-IR" sz="138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خداحافظ</a:t>
            </a:r>
            <a:endParaRPr lang="en-US" sz="138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0"/>
            <a:ext cx="3337036" cy="788276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 smtClean="0">
                <a:cs typeface="B Davat" panose="00000400000000000000" pitchFamily="2" charset="-78"/>
              </a:rPr>
              <a:t>خلاصه ی پروژه ی ما </a:t>
            </a:r>
            <a:endParaRPr lang="en-US" dirty="0">
              <a:cs typeface="B Dava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87669"/>
            <a:ext cx="12192000" cy="5749158"/>
          </a:xfrm>
        </p:spPr>
        <p:txBody>
          <a:bodyPr/>
          <a:lstStyle/>
          <a:p>
            <a:pPr algn="r" rtl="1"/>
            <a:r>
              <a:rPr lang="fa-IR" sz="2400" dirty="0" smtClean="0">
                <a:cs typeface="B Koodak" panose="00000700000000000000" pitchFamily="2" charset="-78"/>
              </a:rPr>
              <a:t>ما تصمیم گرفتیم درباره دغدغه های روز مره یک صاحب پرندگان زینتی مثل :                                                       </a:t>
            </a:r>
          </a:p>
          <a:p>
            <a:pPr marL="0" indent="0" algn="r" rtl="1">
              <a:buNone/>
            </a:pPr>
            <a:r>
              <a:rPr lang="fa-IR" sz="2400" dirty="0">
                <a:cs typeface="B Koodak" panose="00000700000000000000" pitchFamily="2" charset="-78"/>
              </a:rPr>
              <a:t> </a:t>
            </a:r>
            <a:r>
              <a:rPr lang="fa-IR" sz="2400" dirty="0" smtClean="0">
                <a:cs typeface="B Koodak" panose="00000700000000000000" pitchFamily="2" charset="-78"/>
              </a:rPr>
              <a:t>                     و.... تحقیق کنیم و در این باره تصمیم بر این شد که بعداز یافتن دغده ها، اون ها رو بنویسیم و به وسیله یک پلتفرم برای آنها راه حل پیشنهاد کنیم.</a:t>
            </a:r>
          </a:p>
          <a:p>
            <a:pPr marL="0" indent="0" algn="ctr" rtl="1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اگه صاحب یک پرنده زینتی هستید یا قصد خرید یکی از انها رو دارید </a:t>
            </a:r>
          </a:p>
          <a:p>
            <a:pPr marL="0" indent="0" algn="ctr" rtl="1">
              <a:buNone/>
            </a:pPr>
            <a:r>
              <a:rPr lang="fa-IR" sz="2400" dirty="0" smtClean="0">
                <a:cs typeface="B Koodak" panose="00000700000000000000" pitchFamily="2" charset="-78"/>
              </a:rPr>
              <a:t>حتما با ما همراه شوید</a:t>
            </a:r>
          </a:p>
          <a:p>
            <a:pPr marL="0" indent="0" algn="r" rtl="1">
              <a:buNone/>
            </a:pPr>
            <a:endParaRPr lang="fa-IR" sz="2400" dirty="0" smtClean="0">
              <a:cs typeface="B Koodak" panose="00000700000000000000" pitchFamily="2" charset="-78"/>
            </a:endParaRPr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7" y="3279562"/>
            <a:ext cx="2850242" cy="1995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558" y="5127587"/>
            <a:ext cx="2705100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904" y="3041183"/>
            <a:ext cx="3052667" cy="1709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484" y="3387992"/>
            <a:ext cx="3085976" cy="1616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6358" y="1152007"/>
            <a:ext cx="163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cs typeface="B Koodak" panose="00000700000000000000" pitchFamily="2" charset="-78"/>
              </a:rPr>
              <a:t>عروس هلندی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61242" y="1152006"/>
            <a:ext cx="1303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cs typeface="B Koodak" panose="00000700000000000000" pitchFamily="2" charset="-78"/>
              </a:rPr>
              <a:t>مرغ عشق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72512" y="1152005"/>
            <a:ext cx="620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Koodak" panose="00000700000000000000" pitchFamily="2" charset="-78"/>
              </a:rPr>
              <a:t>فنچ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46237" y="1613670"/>
            <a:ext cx="1665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>
                <a:cs typeface="B Koodak" panose="00000700000000000000" pitchFamily="2" charset="-78"/>
              </a:rPr>
              <a:t>طوطی برزیلی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976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 rot="794904">
            <a:off x="-5282" y="144480"/>
            <a:ext cx="5647725" cy="3696840"/>
          </a:xfrm>
          <a:prstGeom prst="wedgeEllipse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B Bardiya" panose="00000400000000000000" pitchFamily="2" charset="-78"/>
              </a:rPr>
              <a:t>نمی تونی برنامه غذایی پرندت رو به خاطر بسپری و به موقع بهش آب و غذا بدی؟</a:t>
            </a:r>
            <a:endParaRPr 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B Bardiya" panose="00000400000000000000" pitchFamily="2" charset="-78"/>
            </a:endParaRPr>
          </a:p>
        </p:txBody>
      </p:sp>
      <p:sp>
        <p:nvSpPr>
          <p:cNvPr id="4" name="Rectangular Callout 3"/>
          <p:cNvSpPr/>
          <p:nvPr/>
        </p:nvSpPr>
        <p:spPr>
          <a:xfrm rot="260624" flipH="1">
            <a:off x="6299297" y="3364384"/>
            <a:ext cx="5665076" cy="2816772"/>
          </a:xfrm>
          <a:prstGeom prst="wedgeRect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a-IR" sz="3600" b="1" dirty="0" smtClean="0">
                <a:ln/>
                <a:solidFill>
                  <a:schemeClr val="accent4"/>
                </a:solidFill>
                <a:cs typeface="B Bardiya" panose="00000400000000000000" pitchFamily="2" charset="-78"/>
              </a:rPr>
              <a:t>پلتفرم ما برات برنامه ریزی می کنه </a:t>
            </a:r>
          </a:p>
          <a:p>
            <a:pPr algn="ctr"/>
            <a:r>
              <a:rPr lang="fa-IR" sz="3600" b="1" dirty="0" smtClean="0">
                <a:ln/>
                <a:solidFill>
                  <a:schemeClr val="accent4"/>
                </a:solidFill>
                <a:cs typeface="B Bardiya" panose="00000400000000000000" pitchFamily="2" charset="-78"/>
              </a:rPr>
              <a:t>وبهت هشدار میده</a:t>
            </a:r>
            <a:endParaRPr lang="en-US" sz="3600" b="1" dirty="0">
              <a:ln/>
              <a:solidFill>
                <a:schemeClr val="accent4"/>
              </a:solidFill>
              <a:cs typeface="B Bardiya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8115">
            <a:off x="8843402" y="1195117"/>
            <a:ext cx="1757363" cy="17573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49562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 rot="885534">
            <a:off x="87914" y="148788"/>
            <a:ext cx="5484901" cy="3674884"/>
          </a:xfrm>
          <a:prstGeom prst="wedgeEllipse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000" dirty="0" smtClean="0">
                <a:solidFill>
                  <a:srgbClr val="FF0000"/>
                </a:solidFill>
                <a:cs typeface="B Bardiya" panose="00000400000000000000" pitchFamily="2" charset="-78"/>
              </a:rPr>
              <a:t>نمیدونی باید به پرندت چی بدی و چقدر باید بدی ؟</a:t>
            </a:r>
          </a:p>
        </p:txBody>
      </p:sp>
      <p:sp>
        <p:nvSpPr>
          <p:cNvPr id="6" name="Rectangular Callout 5"/>
          <p:cNvSpPr/>
          <p:nvPr/>
        </p:nvSpPr>
        <p:spPr>
          <a:xfrm rot="250292" flipH="1">
            <a:off x="6936338" y="3321558"/>
            <a:ext cx="5061241" cy="2837851"/>
          </a:xfrm>
          <a:prstGeom prst="wedgeRectCallout">
            <a:avLst>
              <a:gd name="adj1" fmla="val -27429"/>
              <a:gd name="adj2" fmla="val 7055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Bardiya" panose="00000400000000000000" pitchFamily="2" charset="-78"/>
              </a:rPr>
              <a:t>ما برای پرندت برنامه ی غذایی درست می کنیم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B Bardiya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812" y="3998938"/>
            <a:ext cx="3511196" cy="23407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399" y="641131"/>
            <a:ext cx="2965522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369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 rot="794904">
            <a:off x="36761" y="396728"/>
            <a:ext cx="5647725" cy="3696840"/>
          </a:xfrm>
          <a:prstGeom prst="wedgeEllipse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cs typeface="B Bardiya" panose="00000400000000000000" pitchFamily="2" charset="-78"/>
              </a:rPr>
              <a:t>می خوای به پرندت آموزش بدی ولی نمی دونی چه جوری ؟ 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cs typeface="B Bardiya" panose="00000400000000000000" pitchFamily="2" charset="-78"/>
            </a:endParaRPr>
          </a:p>
        </p:txBody>
      </p:sp>
      <p:sp>
        <p:nvSpPr>
          <p:cNvPr id="8" name="Rectangular Callout 7"/>
          <p:cNvSpPr/>
          <p:nvPr/>
        </p:nvSpPr>
        <p:spPr>
          <a:xfrm rot="260624" flipH="1">
            <a:off x="6299297" y="3364384"/>
            <a:ext cx="5665076" cy="2816772"/>
          </a:xfrm>
          <a:prstGeom prst="wedgeRect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Bardiya" panose="00000400000000000000" pitchFamily="2" charset="-78"/>
              </a:rPr>
              <a:t>ما انواع آموزش های رایگان رو برای پرندت داریم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466" y="341035"/>
            <a:ext cx="3766541" cy="24893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6" y="4772770"/>
            <a:ext cx="3249168" cy="1825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2521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 rot="260624" flipH="1">
            <a:off x="6299297" y="3364384"/>
            <a:ext cx="5665076" cy="2816772"/>
          </a:xfrm>
          <a:prstGeom prst="wedgeRectCallou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B Bardiya" panose="00000400000000000000" pitchFamily="2" charset="-78"/>
              </a:rPr>
              <a:t>ما محتوا هارو بر اساس پرندت </a:t>
            </a:r>
          </a:p>
          <a:p>
            <a:pPr algn="ctr"/>
            <a:r>
              <a:rPr lang="fa-IR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B Bardiya" panose="00000400000000000000" pitchFamily="2" charset="-78"/>
              </a:rPr>
              <a:t>طبقهه بندی می کنیم</a:t>
            </a:r>
          </a:p>
        </p:txBody>
      </p:sp>
      <p:sp>
        <p:nvSpPr>
          <p:cNvPr id="5" name="Oval Callout 4"/>
          <p:cNvSpPr/>
          <p:nvPr/>
        </p:nvSpPr>
        <p:spPr>
          <a:xfrm rot="794904">
            <a:off x="-5282" y="144480"/>
            <a:ext cx="5647725" cy="3696840"/>
          </a:xfrm>
          <a:prstGeom prst="wedgeEllipseCallout">
            <a:avLst>
              <a:gd name="adj1" fmla="val -42049"/>
              <a:gd name="adj2" fmla="val 67502"/>
            </a:avLst>
          </a:prstGeom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B Bardiya" panose="00000400000000000000" pitchFamily="2" charset="-78"/>
              </a:rPr>
              <a:t>می خوای محتوای طبقه بندی شده داشته باشی ؟</a:t>
            </a:r>
            <a:endParaRPr 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B Bardiya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7836">
            <a:off x="637455" y="4740537"/>
            <a:ext cx="1985131" cy="1477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965" y="262758"/>
            <a:ext cx="2564293" cy="1907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387" y="4799520"/>
            <a:ext cx="2310749" cy="1719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0227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 rot="1651522">
            <a:off x="63764" y="396728"/>
            <a:ext cx="5647725" cy="3696840"/>
          </a:xfrm>
          <a:prstGeom prst="wedgeEllipseCallout">
            <a:avLst>
              <a:gd name="adj1" fmla="val -44814"/>
              <a:gd name="adj2" fmla="val 38954"/>
            </a:avLst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Bardiya" panose="00000400000000000000" pitchFamily="2" charset="-78"/>
              </a:rPr>
              <a:t>می خوای از سلامت پرندت مطمئن بشی </a:t>
            </a:r>
            <a:r>
              <a:rPr lang="fa-IR" sz="36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Bardiya" panose="00000400000000000000" pitchFamily="2" charset="-78"/>
              </a:rPr>
              <a:t>و بدونی </a:t>
            </a:r>
            <a:r>
              <a:rPr lang="fa-IR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Bardiya" panose="00000400000000000000" pitchFamily="2" charset="-78"/>
              </a:rPr>
              <a:t>چه کمبود هایی داره ؟</a:t>
            </a:r>
          </a:p>
        </p:txBody>
      </p:sp>
      <p:sp>
        <p:nvSpPr>
          <p:cNvPr id="5" name="Rectangular Callout 4"/>
          <p:cNvSpPr/>
          <p:nvPr/>
        </p:nvSpPr>
        <p:spPr>
          <a:xfrm rot="260624" flipH="1">
            <a:off x="6299297" y="3364384"/>
            <a:ext cx="5665076" cy="2816772"/>
          </a:xfrm>
          <a:prstGeom prst="wedgeRectCallout">
            <a:avLst>
              <a:gd name="adj1" fmla="val -26350"/>
              <a:gd name="adj2" fmla="val 70638"/>
            </a:avLst>
          </a:prstGeom>
          <a:solidFill>
            <a:srgbClr val="6600CC"/>
          </a:solidFill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3600" b="1" dirty="0" smtClean="0">
                <a:ln/>
                <a:solidFill>
                  <a:schemeClr val="accent3"/>
                </a:solidFill>
                <a:cs typeface="B Bardiya" panose="00000400000000000000" pitchFamily="2" charset="-78"/>
              </a:rPr>
              <a:t>ما راه ارتباطت با متخصصان را داریم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786" y="441106"/>
            <a:ext cx="3200400" cy="2381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3576" r="13654" b="12489"/>
          <a:stretch/>
        </p:blipFill>
        <p:spPr>
          <a:xfrm>
            <a:off x="3389234" y="4747999"/>
            <a:ext cx="2856843" cy="20374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6942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 rot="794904">
            <a:off x="180983" y="407238"/>
            <a:ext cx="5647725" cy="3696840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Bardiya" panose="00000400000000000000" pitchFamily="2" charset="-78"/>
              </a:rPr>
              <a:t>هزینه خوراک گرونه و وقت نداری بری بازار خرید کنی ؟</a:t>
            </a:r>
          </a:p>
        </p:txBody>
      </p:sp>
      <p:sp>
        <p:nvSpPr>
          <p:cNvPr id="5" name="Rectangular Callout 4"/>
          <p:cNvSpPr/>
          <p:nvPr/>
        </p:nvSpPr>
        <p:spPr>
          <a:xfrm rot="260624" flipH="1">
            <a:off x="6341339" y="3385404"/>
            <a:ext cx="5665076" cy="2816772"/>
          </a:xfrm>
          <a:prstGeom prst="wedgeRectCallout">
            <a:avLst>
              <a:gd name="adj1" fmla="val -53959"/>
              <a:gd name="adj2" fmla="val 62678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Bardiya" panose="00000400000000000000" pitchFamily="2" charset="-78"/>
              </a:rPr>
              <a:t>از پلتفرم ما می تونی با فروشنده های دست اول ارتباط برقرار کنی و آنلاین خرید کنی</a:t>
            </a:r>
            <a:r>
              <a:rPr lang="fa-IR" sz="3600" b="1" dirty="0" smtClean="0">
                <a:ln/>
                <a:solidFill>
                  <a:schemeClr val="accent3"/>
                </a:solidFill>
                <a:cs typeface="B Bardiya" panose="00000400000000000000" pitchFamily="2" charset="-78"/>
              </a:rPr>
              <a:t>.</a:t>
            </a:r>
          </a:p>
        </p:txBody>
      </p:sp>
      <p:sp>
        <p:nvSpPr>
          <p:cNvPr id="2" name="Rounded Rectangular Callout 1"/>
          <p:cNvSpPr/>
          <p:nvPr/>
        </p:nvSpPr>
        <p:spPr>
          <a:xfrm rot="488411" flipH="1">
            <a:off x="2017987" y="4439280"/>
            <a:ext cx="3972910" cy="1986455"/>
          </a:xfrm>
          <a:prstGeom prst="wedgeRoundRectCallout">
            <a:avLst>
              <a:gd name="adj1" fmla="val -26706"/>
              <a:gd name="adj2" fmla="val 661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Bardiya" panose="00000400000000000000" pitchFamily="2" charset="-78"/>
              </a:rPr>
              <a:t>همچنین ما پک های آماده داریم که درب در منزل تحویل میدیم</a:t>
            </a:r>
            <a:endParaRPr lang="en-US" sz="3200" dirty="0">
              <a:cs typeface="B Bardiy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63" y="101031"/>
            <a:ext cx="1939323" cy="21578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54" y="148632"/>
            <a:ext cx="1573150" cy="17121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26"/>
          <a:stretch/>
        </p:blipFill>
        <p:spPr>
          <a:xfrm>
            <a:off x="265340" y="4553876"/>
            <a:ext cx="1345324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58360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 rot="794904">
            <a:off x="22634" y="477970"/>
            <a:ext cx="5647725" cy="3696840"/>
          </a:xfrm>
          <a:prstGeom prst="wedgeEllipseCallout">
            <a:avLst>
              <a:gd name="adj1" fmla="val -40610"/>
              <a:gd name="adj2" fmla="val 63188"/>
            </a:avLst>
          </a:prstGeom>
          <a:solidFill>
            <a:srgbClr val="CC66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B Bardiya" panose="00000400000000000000" pitchFamily="2" charset="-78"/>
              </a:rPr>
              <a:t>دوست داری از ذائقه ی پرندت با خبر بشی و ببینی چه چیزهایی دوست داره ؟</a:t>
            </a:r>
          </a:p>
        </p:txBody>
      </p:sp>
      <p:sp>
        <p:nvSpPr>
          <p:cNvPr id="5" name="Rectangular Callout 4"/>
          <p:cNvSpPr/>
          <p:nvPr/>
        </p:nvSpPr>
        <p:spPr>
          <a:xfrm rot="260624" flipH="1">
            <a:off x="6264492" y="3364383"/>
            <a:ext cx="5665076" cy="2816772"/>
          </a:xfrm>
          <a:prstGeom prst="wedgeRectCallout">
            <a:avLst/>
          </a:prstGeom>
          <a:solidFill>
            <a:srgbClr val="99FF66"/>
          </a:solidFill>
        </p:spPr>
        <p:style>
          <a:lnRef idx="0">
            <a:schemeClr val="accent5"/>
          </a:lnRef>
          <a:fillRef idx="1003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3600" b="1" dirty="0" smtClean="0">
                <a:ln/>
                <a:solidFill>
                  <a:srgbClr val="FF0000"/>
                </a:solidFill>
                <a:cs typeface="B Bardiya" panose="00000400000000000000" pitchFamily="2" charset="-78"/>
              </a:rPr>
              <a:t>ما تست هایی برای شناخت ذائقه ی </a:t>
            </a:r>
          </a:p>
          <a:p>
            <a:pPr algn="ctr"/>
            <a:r>
              <a:rPr lang="fa-IR" sz="3600" b="1" dirty="0" smtClean="0">
                <a:ln/>
                <a:solidFill>
                  <a:srgbClr val="FF0000"/>
                </a:solidFill>
                <a:cs typeface="B Bardiya" panose="00000400000000000000" pitchFamily="2" charset="-78"/>
              </a:rPr>
              <a:t>پرندت داریم.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678" y="205828"/>
            <a:ext cx="3775316" cy="2516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33" y="4698615"/>
            <a:ext cx="3204998" cy="1805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2039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1355</TotalTime>
  <Words>500</Words>
  <Application>Microsoft Office PowerPoint</Application>
  <PresentationFormat>Widescreen</PresentationFormat>
  <Paragraphs>85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0 Badr</vt:lpstr>
      <vt:lpstr>Arial</vt:lpstr>
      <vt:lpstr>B Badr</vt:lpstr>
      <vt:lpstr>B Bardiya</vt:lpstr>
      <vt:lpstr>B Davat</vt:lpstr>
      <vt:lpstr>B Koodak</vt:lpstr>
      <vt:lpstr>B Nazanin</vt:lpstr>
      <vt:lpstr>Calibri</vt:lpstr>
      <vt:lpstr>Century Gothic</vt:lpstr>
      <vt:lpstr>IranNastaliq</vt:lpstr>
      <vt:lpstr>Mj_Faraz</vt:lpstr>
      <vt:lpstr>Times New Roman</vt:lpstr>
      <vt:lpstr>Wingdings 3</vt:lpstr>
      <vt:lpstr>Ion</vt:lpstr>
      <vt:lpstr>Worksheet</vt:lpstr>
      <vt:lpstr> بسم الله الرحمن الرحیم  </vt:lpstr>
      <vt:lpstr>خلاصه ی پروژه ی ما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به هر حال اگه شما</vt:lpstr>
      <vt:lpstr>رقابا  و اینکه چرا ما را انتخاب می کنید </vt:lpstr>
      <vt:lpstr>نحوه درامد ما از این اپلیکیشن </vt:lpstr>
      <vt:lpstr>انالیز سود وزیان</vt:lpstr>
      <vt:lpstr>ایده این پروژه در صدد رفع مشکلات پندگان زینتی است در اینجا نمودار ارزش پیشنهادی مارا می بینید</vt:lpstr>
      <vt:lpstr>ممنون از توجه شما 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RePack by Diakov</dc:creator>
  <cp:lastModifiedBy>RePack by Diakov</cp:lastModifiedBy>
  <cp:revision>47</cp:revision>
  <dcterms:created xsi:type="dcterms:W3CDTF">2021-12-12T14:40:23Z</dcterms:created>
  <dcterms:modified xsi:type="dcterms:W3CDTF">2021-12-19T10:04:40Z</dcterms:modified>
</cp:coreProperties>
</file>