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91" r:id="rId2"/>
    <p:sldId id="301" r:id="rId3"/>
    <p:sldId id="292" r:id="rId4"/>
    <p:sldId id="297" r:id="rId5"/>
    <p:sldId id="302" r:id="rId6"/>
    <p:sldId id="300" r:id="rId7"/>
    <p:sldId id="293" r:id="rId8"/>
    <p:sldId id="298" r:id="rId9"/>
    <p:sldId id="287" r:id="rId10"/>
    <p:sldId id="288" r:id="rId11"/>
    <p:sldId id="303" r:id="rId12"/>
    <p:sldId id="304" r:id="rId13"/>
    <p:sldId id="294" r:id="rId14"/>
    <p:sldId id="299" r:id="rId15"/>
    <p:sldId id="29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E3F7"/>
    <a:srgbClr val="F7C3C6"/>
    <a:srgbClr val="BD4529"/>
    <a:srgbClr val="37B2E9"/>
    <a:srgbClr val="44966B"/>
    <a:srgbClr val="E8565D"/>
    <a:srgbClr val="55B382"/>
    <a:srgbClr val="FFCC00"/>
    <a:srgbClr val="9A3922"/>
    <a:srgbClr val="EA6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336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2DD55-3AFE-4AE8-B987-CD23C666DFED}" type="datetimeFigureOut">
              <a:rPr lang="en-GB" smtClean="0"/>
              <a:t>22/12/2021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783E3-98F0-486B-8ABE-9371DE9AA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3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58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1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3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203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42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70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6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3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7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6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3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3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8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B3CF-A03F-43D0-8005-3C8656777FA5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800C8-3718-4D08-BC8D-FACD2E43C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65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f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2892" y="248194"/>
            <a:ext cx="5956662" cy="885301"/>
          </a:xfrm>
        </p:spPr>
        <p:txBody>
          <a:bodyPr>
            <a:normAutofit/>
          </a:bodyPr>
          <a:lstStyle/>
          <a:p>
            <a:r>
              <a:rPr lang="fa-IR" sz="5400" b="1" dirty="0">
                <a:solidFill>
                  <a:schemeClr val="bg2">
                    <a:lumMod val="20000"/>
                    <a:lumOff val="80000"/>
                  </a:schemeClr>
                </a:solidFill>
                <a:cs typeface="0 Zar Bold" panose="00000700000000000000" pitchFamily="2" charset="-78"/>
              </a:rPr>
              <a:t>بسم الله الرحمن الرحیم</a:t>
            </a:r>
            <a:endParaRPr lang="en-US" sz="5400" b="1" dirty="0">
              <a:solidFill>
                <a:schemeClr val="bg2">
                  <a:lumMod val="20000"/>
                  <a:lumOff val="80000"/>
                </a:schemeClr>
              </a:solidFill>
              <a:cs typeface="0 Zar Bold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334" y="2716696"/>
            <a:ext cx="4872446" cy="1489544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Autofit/>
          </a:bodyPr>
          <a:lstStyle/>
          <a:p>
            <a:pPr algn="ctr" rtl="1"/>
            <a:r>
              <a:rPr lang="fa-IR" sz="2800" dirty="0">
                <a:solidFill>
                  <a:srgbClr val="92D050"/>
                </a:solidFill>
                <a:cs typeface="0 Zar Bold" panose="00000700000000000000" pitchFamily="2" charset="-78"/>
              </a:rPr>
              <a:t>مدیریت کسب و کسب و کار</a:t>
            </a:r>
          </a:p>
          <a:p>
            <a:pPr algn="ctr" rtl="1"/>
            <a:r>
              <a:rPr lang="fa-IR" sz="2800" dirty="0">
                <a:solidFill>
                  <a:srgbClr val="92D050"/>
                </a:solidFill>
                <a:cs typeface="0 Zar Bold" panose="00000700000000000000" pitchFamily="2" charset="-78"/>
              </a:rPr>
              <a:t>------------------</a:t>
            </a:r>
          </a:p>
          <a:p>
            <a:pPr algn="ctr" rtl="1"/>
            <a:r>
              <a:rPr lang="fa-IR" sz="2800" dirty="0">
                <a:solidFill>
                  <a:srgbClr val="92D050"/>
                </a:solidFill>
                <a:cs typeface="0 Zar Bold" panose="00000700000000000000" pitchFamily="2" charset="-78"/>
              </a:rPr>
              <a:t>استاد راهنما: جناب آقای فواد معتمد </a:t>
            </a:r>
            <a:endParaRPr lang="en-US" sz="2800" dirty="0">
              <a:solidFill>
                <a:srgbClr val="92D050"/>
              </a:solidFill>
              <a:cs typeface="0 Zar Bold" panose="00000700000000000000" pitchFamily="2" charset="-7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07577" y="1227908"/>
            <a:ext cx="5712823" cy="1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" y="4547289"/>
            <a:ext cx="3194644" cy="179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6768410" y="2490540"/>
            <a:ext cx="2836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u="sng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any talk</a:t>
            </a:r>
            <a:endParaRPr lang="en-US" sz="5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41571" y="2407157"/>
            <a:ext cx="4219303" cy="109009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301" y="3718614"/>
            <a:ext cx="2762250" cy="1657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94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662" y="576476"/>
            <a:ext cx="8754533" cy="56218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95662" y="3397662"/>
            <a:ext cx="3984898" cy="281093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95662" y="586730"/>
            <a:ext cx="3984898" cy="2810932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3"/>
          </p:cNvCxnSpPr>
          <p:nvPr/>
        </p:nvCxnSpPr>
        <p:spPr>
          <a:xfrm flipH="1" flipV="1">
            <a:off x="4480561" y="3387409"/>
            <a:ext cx="4769634" cy="1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78123" y="670565"/>
            <a:ext cx="383072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0" u="sng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رفع مشکلات ناشی از تنهایی :</a:t>
            </a:r>
          </a:p>
          <a:p>
            <a:pPr algn="ctr"/>
            <a:endParaRPr lang="fa-IR" sz="2800" b="0" u="sng" cap="none" spc="0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  <a:p>
            <a:pPr algn="ctr"/>
            <a:r>
              <a:rPr lang="fa-IR" sz="2800" dirty="0">
                <a:ln w="0"/>
                <a:solidFill>
                  <a:srgbClr val="4496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افسردگی </a:t>
            </a:r>
          </a:p>
          <a:p>
            <a:pPr algn="ctr"/>
            <a:r>
              <a:rPr lang="fa-IR" sz="2800" b="0" cap="none" spc="0" dirty="0">
                <a:ln w="0"/>
                <a:solidFill>
                  <a:srgbClr val="4496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سر رفتن حوصله</a:t>
            </a:r>
          </a:p>
          <a:p>
            <a:pPr algn="ctr"/>
            <a:r>
              <a:rPr lang="fa-IR" sz="2800" dirty="0">
                <a:ln w="0"/>
                <a:solidFill>
                  <a:srgbClr val="4496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غم و اندوه وناراحتی</a:t>
            </a:r>
          </a:p>
          <a:p>
            <a:pPr algn="ctr"/>
            <a:r>
              <a:rPr lang="fa-IR" sz="2800" b="0" cap="none" spc="0" dirty="0">
                <a:ln w="0"/>
                <a:solidFill>
                  <a:srgbClr val="4496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...</a:t>
            </a:r>
            <a:endParaRPr lang="en-US" sz="2800" b="0" cap="none" spc="0" dirty="0">
              <a:ln w="0"/>
              <a:solidFill>
                <a:srgbClr val="44966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0152" y="3496545"/>
            <a:ext cx="5370043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fa-IR" sz="2800" b="1" u="sng" cap="none" spc="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کمک کردن و ایجاد فضایی جهت</a:t>
            </a:r>
            <a:r>
              <a:rPr lang="fa-IR" sz="28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:</a:t>
            </a:r>
            <a:r>
              <a:rPr lang="fa-IR" sz="2800" b="0" cap="none" spc="0" dirty="0">
                <a:ln w="0"/>
                <a:solidFill>
                  <a:srgbClr val="E856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 کسب اطلاعات بیشتر در حوزه های مختلف</a:t>
            </a:r>
          </a:p>
          <a:p>
            <a:pPr algn="ctr"/>
            <a:r>
              <a:rPr lang="fa-IR" sz="2800" dirty="0">
                <a:ln w="0"/>
                <a:solidFill>
                  <a:srgbClr val="E856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مشورت گرفتن از افراد با تجربه در موضوع مورد نظر</a:t>
            </a:r>
          </a:p>
          <a:p>
            <a:pPr algn="ctr"/>
            <a:r>
              <a:rPr lang="fa-IR" sz="2800" b="0" cap="none" spc="0" dirty="0">
                <a:ln w="0"/>
                <a:solidFill>
                  <a:srgbClr val="E856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حال خوب داشتن</a:t>
            </a:r>
          </a:p>
          <a:p>
            <a:pPr algn="ctr"/>
            <a:r>
              <a:rPr lang="fa-IR" sz="2800" dirty="0">
                <a:ln w="0"/>
                <a:solidFill>
                  <a:srgbClr val="E856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گذراندن زمان</a:t>
            </a:r>
          </a:p>
          <a:p>
            <a:pPr algn="ctr"/>
            <a:r>
              <a:rPr lang="fa-IR" sz="2800" b="0" cap="none" spc="0" dirty="0">
                <a:ln w="0"/>
                <a:solidFill>
                  <a:srgbClr val="E8565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حال و احوال با افراد مد نظر (دوست وآشنا و فامیل و...)</a:t>
            </a:r>
          </a:p>
          <a:p>
            <a:pPr algn="ctr"/>
            <a:endParaRPr lang="en-US" sz="2800" b="0" cap="none" spc="0" dirty="0">
              <a:ln w="0"/>
              <a:solidFill>
                <a:srgbClr val="E8565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5662" y="2295999"/>
            <a:ext cx="2787292" cy="26985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ساخت یک برنامه جهت ارتباط گرفتن افراد با هم و دارای اتاق های مجازی مجزاء و  مختلف برای موضوعات مختلف و سرگرم شدن و کسب اطلاعات بیشتر در حوزه های مختلف</a:t>
            </a:r>
          </a:p>
          <a:p>
            <a:pPr algn="ctr"/>
            <a:r>
              <a:rPr lang="fa-IR" sz="24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 ...</a:t>
            </a:r>
            <a:endParaRPr lang="en-US" sz="2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418319" y="576476"/>
            <a:ext cx="2610395" cy="862149"/>
          </a:xfrm>
          <a:prstGeom prst="roundRect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any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77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96" y="0"/>
            <a:ext cx="4151811" cy="1293028"/>
          </a:xfrm>
        </p:spPr>
        <p:txBody>
          <a:bodyPr>
            <a:normAutofit/>
          </a:bodyPr>
          <a:lstStyle/>
          <a:p>
            <a:r>
              <a:rPr lang="fa-IR" sz="4800" dirty="0">
                <a:solidFill>
                  <a:schemeClr val="accent1">
                    <a:lumMod val="40000"/>
                    <a:lumOff val="60000"/>
                  </a:schemeClr>
                </a:solidFill>
                <a:cs typeface="0 Zar Bold" panose="00000700000000000000" pitchFamily="2" charset="-78"/>
              </a:rPr>
              <a:t>هزینه های کلی !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  <a:cs typeface="0 Zar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462" y="1639389"/>
            <a:ext cx="9619846" cy="4924697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>
                <a:solidFill>
                  <a:srgbClr val="B5E3F7"/>
                </a:solidFill>
                <a:cs typeface="0 Zar Bold" panose="00000700000000000000" pitchFamily="2" charset="-78"/>
              </a:rPr>
              <a:t>قیمت سرور : 300 هزار تومان در ماه (متوسط قیمت های بازار) </a:t>
            </a:r>
          </a:p>
          <a:p>
            <a:pPr algn="r" rtl="1"/>
            <a:endParaRPr lang="fa-IR" sz="2400" b="1" dirty="0">
              <a:solidFill>
                <a:srgbClr val="B5E3F7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B5E3F7"/>
                </a:solidFill>
                <a:cs typeface="0 Zar Bold" panose="00000700000000000000" pitchFamily="2" charset="-78"/>
              </a:rPr>
              <a:t>هزینه برنامه نویسی اپ : 10 میلیون حتی بیشتر + آپدیت های اپ  </a:t>
            </a:r>
          </a:p>
          <a:p>
            <a:pPr marL="0" indent="0" algn="r" rtl="1">
              <a:buNone/>
            </a:pPr>
            <a:endParaRPr lang="fa-IR" sz="2400" b="1" dirty="0">
              <a:solidFill>
                <a:srgbClr val="B5E3F7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B5E3F7"/>
                </a:solidFill>
                <a:cs typeface="0 Zar Bold" panose="00000700000000000000" pitchFamily="2" charset="-78"/>
              </a:rPr>
              <a:t>هزینه هایی مانند خرید نت </a:t>
            </a:r>
          </a:p>
          <a:p>
            <a:pPr algn="r" rtl="1"/>
            <a:endParaRPr lang="fa-IR" sz="2400" b="1" dirty="0">
              <a:solidFill>
                <a:srgbClr val="B5E3F7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B5E3F7"/>
                </a:solidFill>
                <a:cs typeface="0 Zar Bold" panose="00000700000000000000" pitchFamily="2" charset="-78"/>
              </a:rPr>
              <a:t>حقوق یک کارمند : 5 میلیون</a:t>
            </a:r>
          </a:p>
          <a:p>
            <a:pPr algn="r" rtl="1"/>
            <a:endParaRPr lang="fa-IR" sz="2400" b="1" dirty="0">
              <a:solidFill>
                <a:srgbClr val="B5E3F7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B5E3F7"/>
                </a:solidFill>
                <a:cs typeface="0 Zar Bold" panose="00000700000000000000" pitchFamily="2" charset="-78"/>
              </a:rPr>
              <a:t>هزینه هایی برای تبلیغات : ماهی 1 میلیون برای شروع</a:t>
            </a:r>
          </a:p>
          <a:p>
            <a:pPr marL="0" indent="0" algn="r" rtl="1">
              <a:buNone/>
            </a:pPr>
            <a:endParaRPr lang="fa-IR" sz="2400" b="1" dirty="0">
              <a:solidFill>
                <a:srgbClr val="B5E3F7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B5E3F7"/>
                </a:solidFill>
                <a:cs typeface="0 Zar Bold" panose="00000700000000000000" pitchFamily="2" charset="-78"/>
              </a:rPr>
              <a:t>و...</a:t>
            </a:r>
          </a:p>
        </p:txBody>
      </p:sp>
    </p:spTree>
    <p:extLst>
      <p:ext uri="{BB962C8B-B14F-4D97-AF65-F5344CB8AC3E}">
        <p14:creationId xmlns:p14="http://schemas.microsoft.com/office/powerpoint/2010/main" val="18272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9177" y="111230"/>
            <a:ext cx="4556760" cy="1293028"/>
          </a:xfrm>
        </p:spPr>
        <p:txBody>
          <a:bodyPr>
            <a:normAutofit/>
          </a:bodyPr>
          <a:lstStyle/>
          <a:p>
            <a:r>
              <a:rPr lang="fa-IR" sz="4400" dirty="0">
                <a:solidFill>
                  <a:schemeClr val="accent3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سود ما از کجا آید ؟!</a:t>
            </a:r>
            <a:endParaRPr lang="en-US" sz="4400" dirty="0">
              <a:solidFill>
                <a:schemeClr val="accent3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2351314"/>
            <a:ext cx="11264347" cy="4024125"/>
          </a:xfrm>
        </p:spPr>
        <p:txBody>
          <a:bodyPr>
            <a:normAutofit fontScale="92500"/>
          </a:bodyPr>
          <a:lstStyle/>
          <a:p>
            <a:pPr algn="r" rtl="1"/>
            <a:r>
              <a:rPr lang="fa-IR" sz="2400" b="1" dirty="0">
                <a:solidFill>
                  <a:srgbClr val="F7C3C6"/>
                </a:solidFill>
                <a:cs typeface="0 Zar Bold" panose="00000700000000000000" pitchFamily="2" charset="-78"/>
              </a:rPr>
              <a:t>انجام تبلیغات برای مخاطبین هدف</a:t>
            </a:r>
          </a:p>
          <a:p>
            <a:pPr algn="r" rtl="1"/>
            <a:endParaRPr lang="fa-IR" sz="2400" b="1" dirty="0">
              <a:solidFill>
                <a:srgbClr val="F7C3C6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F7C3C6"/>
                </a:solidFill>
                <a:cs typeface="0 Zar Bold" panose="00000700000000000000" pitchFamily="2" charset="-78"/>
              </a:rPr>
              <a:t>لینک کردن مخاطبین هدف به مراکز مورد نیاز آنها ( مرکز روانشناسی .  مرکز مشاوره تحصیلی و شغلی و...) </a:t>
            </a:r>
          </a:p>
          <a:p>
            <a:pPr algn="r" rtl="1"/>
            <a:endParaRPr lang="fa-IR" sz="2400" b="1" dirty="0">
              <a:solidFill>
                <a:srgbClr val="F7C3C6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F7C3C6"/>
                </a:solidFill>
                <a:cs typeface="0 Zar Bold" panose="00000700000000000000" pitchFamily="2" charset="-78"/>
              </a:rPr>
              <a:t>قرارداد بستن با مراکز مختلف جهت تبلیغ و جذب مشتری </a:t>
            </a:r>
          </a:p>
          <a:p>
            <a:pPr algn="r" rtl="1"/>
            <a:endParaRPr lang="fa-IR" sz="2400" b="1" dirty="0">
              <a:solidFill>
                <a:srgbClr val="F7C3C6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F7C3C6"/>
                </a:solidFill>
                <a:cs typeface="0 Zar Bold" panose="00000700000000000000" pitchFamily="2" charset="-78"/>
              </a:rPr>
              <a:t>برگزاری قرعه کشی </a:t>
            </a:r>
          </a:p>
          <a:p>
            <a:pPr algn="r" rtl="1"/>
            <a:endParaRPr lang="fa-IR" sz="2400" b="1" dirty="0">
              <a:solidFill>
                <a:srgbClr val="F7C3C6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solidFill>
                  <a:srgbClr val="F7C3C6"/>
                </a:solidFill>
                <a:cs typeface="0 Zar Bold" panose="00000700000000000000" pitchFamily="2" charset="-78"/>
              </a:rPr>
              <a:t>در قدم های بزرگتر و گذشت زمان بیشتر گزینه های دیگری به این موارد می توان اضافه کرد.</a:t>
            </a:r>
          </a:p>
          <a:p>
            <a:pPr marL="0" indent="0" algn="r" rtl="1">
              <a:buNone/>
            </a:pPr>
            <a:endParaRPr lang="en-US" sz="2400" b="1" dirty="0">
              <a:solidFill>
                <a:srgbClr val="F7C3C6"/>
              </a:solidFill>
              <a:cs typeface="0 Za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872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1" y="52447"/>
            <a:ext cx="4580067" cy="1090652"/>
          </a:xfrm>
        </p:spPr>
        <p:txBody>
          <a:bodyPr>
            <a:normAutofit/>
          </a:bodyPr>
          <a:lstStyle/>
          <a:p>
            <a:r>
              <a:rPr lang="fa-IR" sz="3600" u="sng" dirty="0">
                <a:solidFill>
                  <a:srgbClr val="92D050"/>
                </a:solidFill>
                <a:cs typeface="0 Zar Bold" panose="00000700000000000000" pitchFamily="2" charset="-78"/>
              </a:rPr>
              <a:t>برنامه های مشابه(رقیب!)</a:t>
            </a:r>
            <a:endParaRPr lang="en-US" sz="3600" u="sng" dirty="0">
              <a:solidFill>
                <a:srgbClr val="92D050"/>
              </a:solidFill>
              <a:cs typeface="0 Zar Bold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-310" r="25588" b="24352"/>
          <a:stretch/>
        </p:blipFill>
        <p:spPr>
          <a:xfrm>
            <a:off x="251013" y="1415478"/>
            <a:ext cx="3615592" cy="276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750680" y="1415478"/>
            <a:ext cx="5047512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 fontAlgn="base"/>
            <a:r>
              <a:rPr lang="fa-IR" sz="2800" b="1" dirty="0">
                <a:cs typeface="0 Zar Bold" panose="00000700000000000000" pitchFamily="2" charset="-78"/>
              </a:rPr>
              <a:t> توییتر اِسپیسز    </a:t>
            </a:r>
            <a:r>
              <a:rPr lang="en-US" sz="2000" b="1" dirty="0">
                <a:cs typeface="0 Zar Bold" panose="00000700000000000000" pitchFamily="2" charset="-78"/>
              </a:rPr>
              <a:t>Twitter Spaces</a:t>
            </a:r>
            <a:r>
              <a:rPr lang="fa-IR" sz="2000" b="1" dirty="0">
                <a:cs typeface="0 Zar Bold" panose="00000700000000000000" pitchFamily="2" charset="-78"/>
              </a:rPr>
              <a:t> </a:t>
            </a:r>
            <a:endParaRPr lang="en-US" sz="2800" b="1" dirty="0">
              <a:cs typeface="0 Zar Bold" panose="00000700000000000000" pitchFamily="2" charset="-78"/>
            </a:endParaRPr>
          </a:p>
          <a:p>
            <a:pPr algn="r" rtl="1" fontAlgn="base"/>
            <a:endParaRPr lang="fa-IR" sz="4800" b="1" dirty="0">
              <a:cs typeface="0 Zar Bold" panose="00000700000000000000" pitchFamily="2" charset="-78"/>
            </a:endParaRPr>
          </a:p>
          <a:p>
            <a:pPr algn="r" rtl="1" fontAlgn="base"/>
            <a:r>
              <a:rPr lang="fa-IR" sz="2800" b="1" dirty="0">
                <a:cs typeface="0 Zar Bold" panose="00000700000000000000" pitchFamily="2" charset="-78"/>
              </a:rPr>
              <a:t>ریفر    </a:t>
            </a:r>
            <a:r>
              <a:rPr lang="en-US" sz="2000" b="1" dirty="0" err="1">
                <a:cs typeface="0 Zar Bold" panose="00000700000000000000" pitchFamily="2" charset="-78"/>
              </a:rPr>
              <a:t>Riffr</a:t>
            </a:r>
            <a:endParaRPr lang="en-US" sz="2000" b="1" dirty="0">
              <a:cs typeface="0 Zar Bold" panose="00000700000000000000" pitchFamily="2" charset="-78"/>
            </a:endParaRPr>
          </a:p>
          <a:p>
            <a:pPr algn="r" rtl="1" fontAlgn="base"/>
            <a:endParaRPr lang="fa-IR" sz="4800" b="1" dirty="0">
              <a:cs typeface="0 Zar Bold" panose="00000700000000000000" pitchFamily="2" charset="-78"/>
            </a:endParaRPr>
          </a:p>
          <a:p>
            <a:pPr algn="r" rtl="1" fontAlgn="base"/>
            <a:r>
              <a:rPr lang="fa-IR" sz="2800" b="1" dirty="0">
                <a:cs typeface="0 Zar Bold" panose="00000700000000000000" pitchFamily="2" charset="-78"/>
              </a:rPr>
              <a:t>اِسپون     </a:t>
            </a:r>
            <a:r>
              <a:rPr lang="en-US" sz="2000" b="1" dirty="0">
                <a:cs typeface="0 Zar Bold" panose="00000700000000000000" pitchFamily="2" charset="-78"/>
              </a:rPr>
              <a:t>Spoon</a:t>
            </a:r>
          </a:p>
          <a:p>
            <a:pPr algn="r" rtl="1" fontAlgn="base"/>
            <a:endParaRPr lang="fa-IR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0 Zar Bold" panose="00000700000000000000" pitchFamily="2" charset="-78"/>
            </a:endParaRPr>
          </a:p>
          <a:p>
            <a:pPr algn="r" rtl="1" fontAlgn="base"/>
            <a:r>
              <a:rPr lang="fa-IR" sz="2800" b="1" dirty="0">
                <a:cs typeface="0 Zar Bold" panose="00000700000000000000" pitchFamily="2" charset="-78"/>
              </a:rPr>
              <a:t>لِهِر      </a:t>
            </a:r>
            <a:r>
              <a:rPr lang="en-US" sz="2000" b="1" dirty="0" err="1">
                <a:cs typeface="0 Zar Bold" panose="00000700000000000000" pitchFamily="2" charset="-78"/>
              </a:rPr>
              <a:t>Leher</a:t>
            </a:r>
            <a:endParaRPr lang="en-US" sz="2000" b="1" dirty="0">
              <a:cs typeface="0 Zar Bold" panose="00000700000000000000" pitchFamily="2" charset="-78"/>
            </a:endParaRPr>
          </a:p>
          <a:p>
            <a:pPr algn="r" rtl="1" fontAlgn="base"/>
            <a:endParaRPr lang="en-US" sz="4800" dirty="0">
              <a:cs typeface="0 Zar Bold" panose="00000700000000000000" pitchFamily="2" charset="-78"/>
            </a:endParaRPr>
          </a:p>
          <a:p>
            <a:pPr algn="r" rtl="1" fontAlgn="base"/>
            <a:r>
              <a:rPr lang="fa-IR" sz="2800" b="1" dirty="0">
                <a:cs typeface="0 Zar Bold" panose="00000700000000000000" pitchFamily="2" charset="-78"/>
              </a:rPr>
              <a:t> فایرساید    </a:t>
            </a:r>
            <a:r>
              <a:rPr lang="en-US" sz="2800" b="1" dirty="0">
                <a:cs typeface="0 Zar Bold" panose="00000700000000000000" pitchFamily="2" charset="-78"/>
              </a:rPr>
              <a:t>Fireside</a:t>
            </a:r>
            <a:r>
              <a:rPr lang="fa-IR" sz="2800" b="1" dirty="0">
                <a:cs typeface="0 Zar Bold" panose="00000700000000000000" pitchFamily="2" charset="-78"/>
              </a:rPr>
              <a:t>        </a:t>
            </a:r>
            <a:endParaRPr lang="en-US" sz="2800" dirty="0">
              <a:cs typeface="0 Zar Bold" panose="000007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013" y="2559897"/>
            <a:ext cx="68629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 fontAlgn="base"/>
            <a:r>
              <a:rPr lang="fa-IR" sz="2800" b="1" dirty="0">
                <a:cs typeface="0 Zar Bold" panose="00000700000000000000" pitchFamily="2" charset="-78"/>
              </a:rPr>
              <a:t>دیسکورد    </a:t>
            </a:r>
            <a:r>
              <a:rPr lang="en-US" sz="2000" b="1" dirty="0">
                <a:cs typeface="0 Zar Bold" panose="00000700000000000000" pitchFamily="2" charset="-78"/>
              </a:rPr>
              <a:t>Discord</a:t>
            </a:r>
            <a:r>
              <a:rPr lang="en-US" sz="2800" b="1" dirty="0">
                <a:cs typeface="0 Zar Bold" panose="00000700000000000000" pitchFamily="2" charset="-78"/>
              </a:rPr>
              <a:t> </a:t>
            </a:r>
          </a:p>
          <a:p>
            <a:pPr algn="r" rtl="1" fontAlgn="base"/>
            <a:endParaRPr lang="en-US" sz="2800" b="1" dirty="0">
              <a:cs typeface="0 Zar Bold" panose="00000700000000000000" pitchFamily="2" charset="-78"/>
            </a:endParaRPr>
          </a:p>
          <a:p>
            <a:pPr algn="r" rtl="1" fontAlgn="base"/>
            <a:endParaRPr lang="en-US" sz="1600" b="1" dirty="0">
              <a:cs typeface="0 Zar Bold" panose="00000700000000000000" pitchFamily="2" charset="-78"/>
            </a:endParaRPr>
          </a:p>
          <a:p>
            <a:pPr algn="r" rtl="1" fontAlgn="base"/>
            <a:r>
              <a:rPr lang="fa-IR" sz="2800" b="1" dirty="0">
                <a:cs typeface="0 Zar Bold" panose="00000700000000000000" pitchFamily="2" charset="-78"/>
              </a:rPr>
              <a:t> اَنکور     </a:t>
            </a:r>
            <a:r>
              <a:rPr lang="en-US" sz="2000" b="1" dirty="0">
                <a:cs typeface="0 Zar Bold" panose="00000700000000000000" pitchFamily="2" charset="-78"/>
              </a:rPr>
              <a:t>Anchor</a:t>
            </a:r>
          </a:p>
          <a:p>
            <a:pPr algn="r" rtl="1" fontAlgn="base"/>
            <a:endParaRPr lang="en-US" sz="1600" b="1" dirty="0">
              <a:cs typeface="0 Zar Bold" panose="00000700000000000000" pitchFamily="2" charset="-78"/>
            </a:endParaRPr>
          </a:p>
          <a:p>
            <a:pPr algn="r" rtl="1" fontAlgn="base"/>
            <a:endParaRPr lang="en-US" sz="1600" b="1" dirty="0">
              <a:cs typeface="0 Zar Bold" panose="00000700000000000000" pitchFamily="2" charset="-78"/>
            </a:endParaRPr>
          </a:p>
          <a:p>
            <a:pPr algn="r" rtl="1" fontAlgn="base"/>
            <a:endParaRPr lang="en-US" sz="1600" b="1" dirty="0">
              <a:cs typeface="0 Zar Bold" panose="00000700000000000000" pitchFamily="2" charset="-78"/>
            </a:endParaRPr>
          </a:p>
          <a:p>
            <a:pPr algn="r" rtl="1" fontAlgn="base"/>
            <a:r>
              <a:rPr lang="en-US" sz="4400" b="1" dirty="0">
                <a:solidFill>
                  <a:schemeClr val="accent2"/>
                </a:solidFill>
                <a:cs typeface="0 Zar Bold" panose="00000700000000000000" pitchFamily="2" charset="-78"/>
              </a:rPr>
              <a:t>  *</a:t>
            </a:r>
            <a:r>
              <a:rPr lang="fa-IR" sz="4400" b="1" dirty="0">
                <a:solidFill>
                  <a:schemeClr val="accent2"/>
                </a:solidFill>
                <a:cs typeface="0 Zar Bold" panose="00000700000000000000" pitchFamily="2" charset="-78"/>
              </a:rPr>
              <a:t>کلاب هاوس     </a:t>
            </a:r>
            <a:r>
              <a:rPr lang="en-US" sz="4400" b="1" dirty="0">
                <a:solidFill>
                  <a:schemeClr val="accent2"/>
                </a:solidFill>
                <a:cs typeface="0 Zar Bold" panose="00000700000000000000" pitchFamily="2" charset="-78"/>
              </a:rPr>
              <a:t>* </a:t>
            </a:r>
            <a:r>
              <a:rPr lang="en-US" sz="3200" b="1" dirty="0">
                <a:solidFill>
                  <a:schemeClr val="accent2"/>
                </a:solidFill>
                <a:cs typeface="0 Zar Bold" panose="00000700000000000000" pitchFamily="2" charset="-78"/>
              </a:rPr>
              <a:t>club house</a:t>
            </a:r>
            <a:r>
              <a:rPr lang="fa-IR" sz="3200" b="1" dirty="0">
                <a:solidFill>
                  <a:schemeClr val="accent2"/>
                </a:solidFill>
                <a:cs typeface="0 Zar Bold" panose="00000700000000000000" pitchFamily="2" charset="-78"/>
              </a:rPr>
              <a:t>   </a:t>
            </a:r>
            <a:endParaRPr lang="en-US" sz="3200" b="1" dirty="0">
              <a:solidFill>
                <a:schemeClr val="accent2"/>
              </a:solidFill>
              <a:cs typeface="0 Zar Bold" panose="00000700000000000000" pitchFamily="2" charset="-78"/>
            </a:endParaRPr>
          </a:p>
          <a:p>
            <a:pPr algn="r" rtl="1" fontAlgn="base"/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0 Zar Bold" panose="000007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4764" y="4283292"/>
            <a:ext cx="6583681" cy="1640430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23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5301" y="98168"/>
            <a:ext cx="4752703" cy="1293028"/>
          </a:xfrm>
        </p:spPr>
        <p:txBody>
          <a:bodyPr/>
          <a:lstStyle/>
          <a:p>
            <a:r>
              <a:rPr lang="fa-IR" dirty="0">
                <a:solidFill>
                  <a:schemeClr val="accent3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مضایا نسبت به رقبا !!!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30" y="1391196"/>
            <a:ext cx="5890874" cy="5368636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>
                <a:cs typeface="0 Zar Bold" panose="00000700000000000000" pitchFamily="2" charset="-78"/>
              </a:rPr>
              <a:t>بومی سازی بودن این اپ</a:t>
            </a:r>
          </a:p>
          <a:p>
            <a:pPr marL="0" indent="0" algn="r" rtl="1">
              <a:buNone/>
            </a:pPr>
            <a:endParaRPr lang="fa-IR" sz="2400" b="1" dirty="0"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cs typeface="0 Zar Bold" panose="00000700000000000000" pitchFamily="2" charset="-78"/>
              </a:rPr>
              <a:t>ارائه تصویر (کلاب هوس ندارد!)</a:t>
            </a:r>
          </a:p>
          <a:p>
            <a:pPr marL="0" indent="0" algn="r" rtl="1">
              <a:buNone/>
            </a:pPr>
            <a:endParaRPr lang="fa-IR" sz="2400" b="1" dirty="0"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cs typeface="0 Zar Bold" panose="00000700000000000000" pitchFamily="2" charset="-78"/>
              </a:rPr>
              <a:t>ارائه و اشتراک گذاری مطلبی یا ضبط اتاق...</a:t>
            </a:r>
          </a:p>
          <a:p>
            <a:pPr marL="0" indent="0" algn="r" rtl="1">
              <a:buNone/>
            </a:pPr>
            <a:endParaRPr lang="fa-IR" sz="2400" b="1" dirty="0"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cs typeface="0 Zar Bold" panose="00000700000000000000" pitchFamily="2" charset="-78"/>
              </a:rPr>
              <a:t>ایرانیش نیست ! </a:t>
            </a:r>
          </a:p>
          <a:p>
            <a:pPr marL="0" indent="0" algn="r" rtl="1">
              <a:buNone/>
            </a:pPr>
            <a:endParaRPr lang="fa-IR" sz="2400" b="1" dirty="0">
              <a:cs typeface="0 Zar Bold" panose="00000700000000000000" pitchFamily="2" charset="-78"/>
            </a:endParaRPr>
          </a:p>
          <a:p>
            <a:pPr algn="r" rtl="1"/>
            <a:r>
              <a:rPr lang="fa-IR" sz="2400" b="1" dirty="0">
                <a:cs typeface="0 Zar Bold" panose="00000700000000000000" pitchFamily="2" charset="-78"/>
              </a:rPr>
              <a:t>و...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64" t="19117" r="33146" b="12255"/>
          <a:stretch/>
        </p:blipFill>
        <p:spPr>
          <a:xfrm>
            <a:off x="3155534" y="2072829"/>
            <a:ext cx="1515290" cy="235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77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617" y="1528354"/>
            <a:ext cx="10820400" cy="5068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8000" dirty="0">
                <a:solidFill>
                  <a:srgbClr val="B5E3F7"/>
                </a:solidFill>
                <a:cs typeface="0 Zar Bold" panose="00000700000000000000" pitchFamily="2" charset="-78"/>
              </a:rPr>
              <a:t>ممنون از توجهتون </a:t>
            </a:r>
          </a:p>
          <a:p>
            <a:pPr marL="0" indent="0" algn="ctr">
              <a:buNone/>
            </a:pPr>
            <a:endParaRPr lang="fa-IR" sz="8000" dirty="0">
              <a:cs typeface="0 Zar Bold" panose="00000700000000000000" pitchFamily="2" charset="-78"/>
            </a:endParaRPr>
          </a:p>
          <a:p>
            <a:pPr marL="0" indent="0" algn="ctr">
              <a:buNone/>
            </a:pPr>
            <a:endParaRPr lang="fa-IR" sz="8000" dirty="0">
              <a:cs typeface="0 Zar Bold" panose="00000700000000000000" pitchFamily="2" charset="-78"/>
            </a:endParaRPr>
          </a:p>
          <a:p>
            <a:pPr marL="0" indent="0" algn="ctr">
              <a:buNone/>
            </a:pPr>
            <a:endParaRPr lang="fa-IR" sz="8000" dirty="0">
              <a:cs typeface="0 Zar Bold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36" y="4062548"/>
            <a:ext cx="2669362" cy="147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27534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6274" y="359424"/>
            <a:ext cx="2936966" cy="1293028"/>
          </a:xfrm>
        </p:spPr>
        <p:txBody>
          <a:bodyPr>
            <a:noAutofit/>
          </a:bodyPr>
          <a:lstStyle/>
          <a:p>
            <a:r>
              <a:rPr lang="fa-IR" sz="8800" dirty="0">
                <a:solidFill>
                  <a:schemeClr val="accent1">
                    <a:lumMod val="75000"/>
                  </a:schemeClr>
                </a:solidFill>
                <a:cs typeface="0 Zar Bold" panose="00000700000000000000" pitchFamily="2" charset="-78"/>
              </a:rPr>
              <a:t>شما ؟!</a:t>
            </a:r>
            <a:endParaRPr lang="en-US" sz="8800" dirty="0">
              <a:solidFill>
                <a:schemeClr val="accent1">
                  <a:lumMod val="75000"/>
                </a:schemeClr>
              </a:solidFill>
              <a:cs typeface="0 Zar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4" y="2233748"/>
            <a:ext cx="9541566" cy="3853543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fa-IR" sz="3200" b="1" dirty="0">
                <a:solidFill>
                  <a:srgbClr val="BD4529"/>
                </a:solidFill>
                <a:cs typeface="0 Zar Bold" panose="00000700000000000000" pitchFamily="2" charset="-78"/>
              </a:rPr>
              <a:t>فضایی تعاملی (دو نفر تا ...)</a:t>
            </a:r>
          </a:p>
          <a:p>
            <a:pPr algn="r" rtl="1"/>
            <a:endParaRPr lang="fa-IR" sz="3200" b="1" dirty="0">
              <a:solidFill>
                <a:srgbClr val="BD4529"/>
              </a:solidFill>
              <a:cs typeface="0 Zar Bold" panose="00000700000000000000" pitchFamily="2" charset="-78"/>
            </a:endParaRPr>
          </a:p>
          <a:p>
            <a:pPr algn="r" rtl="1"/>
            <a:endParaRPr lang="fa-IR" sz="3200" b="1" dirty="0">
              <a:solidFill>
                <a:srgbClr val="BD4529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3200" b="1" dirty="0">
                <a:solidFill>
                  <a:srgbClr val="BD4529"/>
                </a:solidFill>
                <a:cs typeface="0 Zar Bold" panose="00000700000000000000" pitchFamily="2" charset="-78"/>
              </a:rPr>
              <a:t>صحبت در مورد هر آنچه که به آن نیاز دارید یا علاقه دارید</a:t>
            </a:r>
          </a:p>
          <a:p>
            <a:pPr algn="r" rtl="1"/>
            <a:endParaRPr lang="fa-IR" sz="3200" b="1" dirty="0">
              <a:solidFill>
                <a:srgbClr val="BD4529"/>
              </a:solidFill>
              <a:cs typeface="0 Zar Bold" panose="00000700000000000000" pitchFamily="2" charset="-78"/>
            </a:endParaRPr>
          </a:p>
          <a:p>
            <a:pPr algn="r" rtl="1"/>
            <a:endParaRPr lang="fa-IR" sz="3200" b="1" dirty="0">
              <a:solidFill>
                <a:srgbClr val="BD4529"/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3200" b="1" dirty="0">
                <a:solidFill>
                  <a:srgbClr val="BD4529"/>
                </a:solidFill>
                <a:cs typeface="0 Zar Bold" panose="00000700000000000000" pitchFamily="2" charset="-78"/>
              </a:rPr>
              <a:t>کارشناس در حوزه های مختلف </a:t>
            </a:r>
            <a:r>
              <a:rPr lang="fa-IR" sz="6000" b="1" dirty="0">
                <a:solidFill>
                  <a:srgbClr val="BD4529"/>
                </a:solidFill>
                <a:cs typeface="0 Zar Bold" panose="00000700000000000000" pitchFamily="2" charset="-78"/>
              </a:rPr>
              <a:t>=</a:t>
            </a:r>
            <a:r>
              <a:rPr lang="fa-IR" sz="3200" b="1" dirty="0">
                <a:solidFill>
                  <a:srgbClr val="BD4529"/>
                </a:solidFill>
                <a:cs typeface="0 Zar Bold" panose="00000700000000000000" pitchFamily="2" charset="-78"/>
              </a:rPr>
              <a:t> شما کارشناس های ما هستید</a:t>
            </a:r>
          </a:p>
          <a:p>
            <a:pPr marL="0" indent="0" algn="r" rtl="1">
              <a:buNone/>
            </a:pPr>
            <a:endParaRPr lang="fa-IR" sz="3200" b="1" dirty="0">
              <a:solidFill>
                <a:srgbClr val="BD4529"/>
              </a:solidFill>
              <a:cs typeface="0 Za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21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76902" y="378822"/>
            <a:ext cx="2610395" cy="8621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>
            <a:normAutofit/>
          </a:bodyPr>
          <a:lstStyle/>
          <a:p>
            <a:r>
              <a:rPr lang="en-US" u="sng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any talk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90" y="2012764"/>
            <a:ext cx="4177121" cy="2344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7224428" y="2280029"/>
            <a:ext cx="31838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400" dirty="0">
                <a:ln w="0"/>
                <a:cs typeface="0 Zar Bold" panose="00000700000000000000" pitchFamily="2" charset="-78"/>
              </a:rPr>
              <a:t>صحبت کردن</a:t>
            </a:r>
          </a:p>
          <a:p>
            <a:pPr algn="ctr"/>
            <a:endParaRPr lang="fa-IR" sz="2400" dirty="0">
              <a:ln w="0"/>
              <a:cs typeface="0 Zar Bold" panose="00000700000000000000" pitchFamily="2" charset="-78"/>
            </a:endParaRPr>
          </a:p>
          <a:p>
            <a:pPr algn="ctr"/>
            <a:r>
              <a:rPr lang="fa-IR" sz="2400" dirty="0">
                <a:ln w="0"/>
                <a:cs typeface="0 Zar Bold" panose="00000700000000000000" pitchFamily="2" charset="-78"/>
              </a:rPr>
              <a:t>مشورت گرفتن</a:t>
            </a:r>
          </a:p>
          <a:p>
            <a:pPr algn="ctr"/>
            <a:endParaRPr lang="fa-IR" sz="2400" dirty="0">
              <a:ln w="0"/>
              <a:cs typeface="0 Zar Bold" panose="00000700000000000000" pitchFamily="2" charset="-78"/>
            </a:endParaRPr>
          </a:p>
          <a:p>
            <a:pPr algn="ctr"/>
            <a:r>
              <a:rPr lang="fa-IR" sz="2400" dirty="0">
                <a:ln w="0"/>
                <a:cs typeface="0 Zar Bold" panose="00000700000000000000" pitchFamily="2" charset="-78"/>
              </a:rPr>
              <a:t>اوقات فراغت</a:t>
            </a:r>
          </a:p>
          <a:p>
            <a:pPr algn="ctr"/>
            <a:endParaRPr lang="fa-IR" sz="2400" dirty="0">
              <a:ln w="0"/>
              <a:cs typeface="0 Zar Bold" panose="00000700000000000000" pitchFamily="2" charset="-78"/>
            </a:endParaRPr>
          </a:p>
          <a:p>
            <a:pPr algn="ctr"/>
            <a:r>
              <a:rPr lang="fa-IR" sz="2400" dirty="0">
                <a:ln w="0"/>
                <a:cs typeface="0 Zar Bold" panose="00000700000000000000" pitchFamily="2" charset="-78"/>
              </a:rPr>
              <a:t>تفریح</a:t>
            </a:r>
          </a:p>
          <a:p>
            <a:pPr algn="ctr"/>
            <a:endParaRPr lang="fa-IR" sz="2400" dirty="0">
              <a:ln w="0"/>
              <a:cs typeface="0 Zar Bold" panose="00000700000000000000" pitchFamily="2" charset="-78"/>
            </a:endParaRPr>
          </a:p>
          <a:p>
            <a:pPr algn="ctr"/>
            <a:r>
              <a:rPr lang="fa-IR" sz="2400" dirty="0">
                <a:ln w="0"/>
                <a:cs typeface="0 Zar Bold" panose="00000700000000000000" pitchFamily="2" charset="-78"/>
              </a:rPr>
              <a:t>سرگرمی</a:t>
            </a:r>
          </a:p>
          <a:p>
            <a:pPr algn="ctr"/>
            <a:endParaRPr lang="fa-IR" sz="2400" dirty="0">
              <a:ln w="0"/>
              <a:cs typeface="0 Zar Bold" panose="00000700000000000000" pitchFamily="2" charset="-78"/>
            </a:endParaRPr>
          </a:p>
          <a:p>
            <a:pPr algn="ctr"/>
            <a:r>
              <a:rPr lang="fa-IR" sz="2400" dirty="0">
                <a:ln w="0"/>
                <a:cs typeface="0 Zar Bold" panose="00000700000000000000" pitchFamily="2" charset="-78"/>
              </a:rPr>
              <a:t>بر قراری ارتباط مجازی</a:t>
            </a:r>
          </a:p>
        </p:txBody>
      </p:sp>
    </p:spTree>
    <p:extLst>
      <p:ext uri="{BB962C8B-B14F-4D97-AF65-F5344CB8AC3E}">
        <p14:creationId xmlns:p14="http://schemas.microsoft.com/office/powerpoint/2010/main" val="2034637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2663" y="966652"/>
            <a:ext cx="2453640" cy="1116875"/>
          </a:xfrm>
        </p:spPr>
        <p:txBody>
          <a:bodyPr>
            <a:normAutofit/>
          </a:bodyPr>
          <a:lstStyle/>
          <a:p>
            <a:r>
              <a:rPr lang="fa-IR" sz="4800" b="1" u="sng" dirty="0">
                <a:solidFill>
                  <a:schemeClr val="accent2"/>
                </a:solidFill>
                <a:cs typeface="0 Zar Bold" panose="00000700000000000000" pitchFamily="2" charset="-78"/>
              </a:rPr>
              <a:t>مخاطبین</a:t>
            </a:r>
            <a:endParaRPr lang="en-US" sz="4800" b="1" u="sng" dirty="0">
              <a:solidFill>
                <a:schemeClr val="accent2"/>
              </a:solidFill>
              <a:cs typeface="0 Zar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365" y="5159829"/>
            <a:ext cx="10764647" cy="692331"/>
          </a:xfrm>
        </p:spPr>
        <p:txBody>
          <a:bodyPr>
            <a:noAutofit/>
          </a:bodyPr>
          <a:lstStyle/>
          <a:p>
            <a:pPr algn="r" rtl="1"/>
            <a:r>
              <a:rPr lang="fa-IR" sz="3200" b="1" dirty="0">
                <a:cs typeface="0 Zar Bold" panose="00000700000000000000" pitchFamily="2" charset="-78"/>
              </a:rPr>
              <a:t>هر شخصی که نیاز به هم صحبت و علاقه به کسب اطلاعات مختلف دارد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9" y="1423852"/>
            <a:ext cx="4506686" cy="30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65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919" y="339634"/>
            <a:ext cx="4765766" cy="1293028"/>
          </a:xfrm>
        </p:spPr>
        <p:txBody>
          <a:bodyPr>
            <a:normAutofit/>
          </a:bodyPr>
          <a:lstStyle/>
          <a:p>
            <a:r>
              <a:rPr lang="fa-IR" sz="4800" dirty="0">
                <a:solidFill>
                  <a:schemeClr val="accent2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از کجا شروع کنیم ؟!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26" y="2168434"/>
            <a:ext cx="10519859" cy="4024125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0 Zar Bold" panose="00000700000000000000" pitchFamily="2" charset="-78"/>
              </a:rPr>
              <a:t>شروع از خود کلاب هاوس</a:t>
            </a:r>
          </a:p>
          <a:p>
            <a:pPr algn="r" rtl="1"/>
            <a:endParaRPr lang="fa-IR" sz="2800" b="1" dirty="0">
              <a:solidFill>
                <a:schemeClr val="accent2">
                  <a:lumMod val="40000"/>
                  <a:lumOff val="6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0 Zar Bold" panose="00000700000000000000" pitchFamily="2" charset="-78"/>
              </a:rPr>
              <a:t>جزئی کردن مخاطبین در قدم های اول (اختصاصی برای دانش آموزان)</a:t>
            </a:r>
          </a:p>
          <a:p>
            <a:pPr algn="r" rtl="1"/>
            <a:endParaRPr lang="fa-IR" sz="2800" b="1" dirty="0">
              <a:solidFill>
                <a:schemeClr val="accent2">
                  <a:lumMod val="40000"/>
                  <a:lumOff val="6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0 Zar Bold" panose="00000700000000000000" pitchFamily="2" charset="-78"/>
              </a:rPr>
              <a:t>انجام تبلیغات گسترده و جا انداختن برنامه در انظار عمومی !</a:t>
            </a:r>
          </a:p>
          <a:p>
            <a:pPr algn="r" rtl="1"/>
            <a:endParaRPr lang="fa-IR" sz="2800" b="1" dirty="0">
              <a:solidFill>
                <a:schemeClr val="accent2">
                  <a:lumMod val="40000"/>
                  <a:lumOff val="6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2800" b="1" dirty="0">
                <a:solidFill>
                  <a:schemeClr val="accent2">
                    <a:lumMod val="40000"/>
                    <a:lumOff val="60000"/>
                  </a:schemeClr>
                </a:solidFill>
                <a:cs typeface="0 Zar Bold" panose="00000700000000000000" pitchFamily="2" charset="-78"/>
              </a:rPr>
              <a:t>و...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  <a:cs typeface="0 Zar Bol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87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6217" y="80549"/>
            <a:ext cx="5562600" cy="1293028"/>
          </a:xfrm>
        </p:spPr>
        <p:txBody>
          <a:bodyPr/>
          <a:lstStyle/>
          <a:p>
            <a:r>
              <a:rPr lang="fa-IR" dirty="0">
                <a:solidFill>
                  <a:srgbClr val="F7C3C6"/>
                </a:solidFill>
                <a:cs typeface="0 Zar Bold" panose="00000700000000000000" pitchFamily="2" charset="-78"/>
              </a:rPr>
              <a:t>چرا این اپ را نصب کنم؟!</a:t>
            </a:r>
            <a:endParaRPr lang="en-US" dirty="0">
              <a:solidFill>
                <a:srgbClr val="F7C3C6"/>
              </a:solidFill>
              <a:cs typeface="0 Zar Bol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185666">
            <a:off x="1958941" y="1202638"/>
            <a:ext cx="4356739" cy="5122422"/>
          </a:xfrm>
        </p:spPr>
        <p:txBody>
          <a:bodyPr>
            <a:noAutofit/>
          </a:bodyPr>
          <a:lstStyle/>
          <a:p>
            <a:pPr algn="r" rtl="1"/>
            <a:r>
              <a:rPr lang="fa-IR" sz="1700" dirty="0">
                <a:solidFill>
                  <a:schemeClr val="accent2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نگران بچه ام هستم ! چجوری تربیتش کنم ؟؟؟</a:t>
            </a:r>
          </a:p>
          <a:p>
            <a:pPr algn="r" rtl="1"/>
            <a:endParaRPr lang="fa-IR" sz="17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1700" dirty="0">
                <a:solidFill>
                  <a:schemeClr val="accent2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فوتبال امشب چطور بود !</a:t>
            </a:r>
          </a:p>
          <a:p>
            <a:pPr algn="r" rtl="1"/>
            <a:endParaRPr lang="fa-IR" sz="17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1700" dirty="0">
                <a:solidFill>
                  <a:schemeClr val="accent2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فردا امتحان دارم بلد نیستم !</a:t>
            </a:r>
          </a:p>
          <a:p>
            <a:pPr algn="r" rtl="1"/>
            <a:endParaRPr lang="fa-IR" sz="17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1700" dirty="0">
                <a:solidFill>
                  <a:schemeClr val="accent2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عملکرد دولت چطوره ؟ خوبه !</a:t>
            </a:r>
          </a:p>
          <a:p>
            <a:pPr algn="r" rtl="1"/>
            <a:endParaRPr lang="fa-IR" sz="17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1700" dirty="0">
                <a:solidFill>
                  <a:schemeClr val="accent2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میخوام با دوستام صحبت کنم !</a:t>
            </a:r>
          </a:p>
          <a:p>
            <a:pPr algn="r" rtl="1"/>
            <a:endParaRPr lang="fa-IR" sz="17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1700" dirty="0">
                <a:solidFill>
                  <a:schemeClr val="accent2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میخوام آشپزی کنم !</a:t>
            </a:r>
          </a:p>
          <a:p>
            <a:pPr algn="r" rtl="1"/>
            <a:endParaRPr lang="fa-IR" sz="17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r>
              <a:rPr lang="fa-IR" sz="1700" dirty="0">
                <a:solidFill>
                  <a:schemeClr val="accent2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ماشینم خراب بشه چی کار کنم !</a:t>
            </a:r>
          </a:p>
          <a:p>
            <a:pPr algn="r" rtl="1"/>
            <a:endParaRPr lang="fa-IR" sz="17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  <a:p>
            <a:pPr algn="r" rtl="1"/>
            <a:endParaRPr lang="en-US" sz="1700" dirty="0">
              <a:solidFill>
                <a:schemeClr val="accent2">
                  <a:lumMod val="60000"/>
                  <a:lumOff val="40000"/>
                </a:schemeClr>
              </a:solidFill>
              <a:cs typeface="0 Zar Bold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 rot="20191388">
            <a:off x="2129863" y="918836"/>
            <a:ext cx="4201057" cy="5025929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08934" y="1922261"/>
            <a:ext cx="53238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cs typeface="0 Zar Bold" panose="00000700000000000000" pitchFamily="2" charset="-78"/>
              </a:rPr>
              <a:t>و هزاران دغدغه و سوال با : 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cs typeface="0 Zar Bold" panose="00000700000000000000" pitchFamily="2" charset="-78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7665682" y="4402274"/>
            <a:ext cx="2610395" cy="862149"/>
          </a:xfrm>
          <a:prstGeom prst="roundRect">
            <a:avLst/>
          </a:prstGeom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any talk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8731919" y="2921127"/>
            <a:ext cx="477920" cy="1021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816" y="1293224"/>
            <a:ext cx="7443650" cy="22468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a-IR" sz="3600" u="sng" dirty="0">
                <a:solidFill>
                  <a:schemeClr val="accent4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دغدغه ها</a:t>
            </a:r>
          </a:p>
          <a:p>
            <a:pPr marL="0" indent="0" algn="ctr">
              <a:buNone/>
            </a:pPr>
            <a:r>
              <a:rPr lang="fa-IR" sz="3600" dirty="0">
                <a:solidFill>
                  <a:schemeClr val="accent4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و</a:t>
            </a:r>
          </a:p>
          <a:p>
            <a:pPr marL="0" indent="0" algn="ctr">
              <a:buNone/>
            </a:pPr>
            <a:r>
              <a:rPr lang="fa-IR" sz="3600" u="sng" dirty="0">
                <a:solidFill>
                  <a:schemeClr val="accent4">
                    <a:lumMod val="60000"/>
                    <a:lumOff val="40000"/>
                  </a:schemeClr>
                </a:solidFill>
                <a:cs typeface="0 Zar Bold" panose="00000700000000000000" pitchFamily="2" charset="-78"/>
              </a:rPr>
              <a:t>نمودار ارزش پیشنهادی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094115" y="4167051"/>
            <a:ext cx="4167052" cy="1554481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>
            <a:noAutofit/>
          </a:bodyPr>
          <a:lstStyle/>
          <a:p>
            <a:r>
              <a:rPr lang="en-US" sz="6600" u="sng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any talk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428970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4" y="261257"/>
            <a:ext cx="4307492" cy="2422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32" y="3575094"/>
            <a:ext cx="3773204" cy="251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4" y="3586173"/>
            <a:ext cx="3756388" cy="250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92" y="261258"/>
            <a:ext cx="4156776" cy="242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26" y="3586173"/>
            <a:ext cx="3200400" cy="2502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814" y="674716"/>
            <a:ext cx="2368692" cy="2009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245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09333" y="109340"/>
            <a:ext cx="6942668" cy="663786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09333" y="3467464"/>
            <a:ext cx="3471335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180668" y="822960"/>
            <a:ext cx="2088121" cy="2644504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180667" y="3467465"/>
            <a:ext cx="2681997" cy="199795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72161" y="2495371"/>
            <a:ext cx="225471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صحبت کردن</a:t>
            </a:r>
          </a:p>
          <a:p>
            <a:pPr algn="ctr"/>
            <a:r>
              <a:rPr lang="fa-IR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مشاوره گرفتن</a:t>
            </a:r>
          </a:p>
          <a:p>
            <a:pPr algn="ctr"/>
            <a:r>
              <a:rPr lang="fa-IR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نظر خواستن از بقیه</a:t>
            </a:r>
          </a:p>
          <a:p>
            <a:pPr algn="ctr"/>
            <a:r>
              <a:rPr lang="fa-IR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...</a:t>
            </a:r>
            <a:endParaRPr lang="en-US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22481" y="4439558"/>
            <a:ext cx="4528055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2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کسب اطلاعات بیشتر در حوزه های مختلف</a:t>
            </a:r>
          </a:p>
          <a:p>
            <a:pPr algn="ctr"/>
            <a:endParaRPr lang="fa-IR" sz="2800" b="1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  <a:p>
            <a:pPr algn="ctr"/>
            <a:r>
              <a:rPr lang="fa-IR" sz="2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  گذراندن وقت</a:t>
            </a:r>
          </a:p>
          <a:p>
            <a:pPr algn="ctr"/>
            <a:r>
              <a:rPr lang="fa-IR" sz="28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...</a:t>
            </a:r>
            <a:endParaRPr lang="en-US" sz="2800" b="1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74764" y="734311"/>
            <a:ext cx="285165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سر رفتن حوصله </a:t>
            </a:r>
          </a:p>
          <a:p>
            <a:pPr algn="ctr"/>
            <a:r>
              <a:rPr lang="fa-IR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جمع شدن غم و اندوه</a:t>
            </a:r>
          </a:p>
          <a:p>
            <a:pPr algn="ctr"/>
            <a:r>
              <a:rPr lang="fa-IR" sz="32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افسردگی</a:t>
            </a:r>
          </a:p>
          <a:p>
            <a:pPr algn="ctr"/>
            <a:r>
              <a:rPr lang="fa-IR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اثرات ناشی از تنهایی</a:t>
            </a:r>
          </a:p>
          <a:p>
            <a:pPr algn="ctr"/>
            <a:r>
              <a:rPr lang="fa-IR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amran" panose="00000400000000000000" pitchFamily="2" charset="-78"/>
              </a:rPr>
              <a:t>...</a:t>
            </a:r>
            <a:endParaRPr lang="fa-IR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  <a:p>
            <a:pPr algn="ctr"/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amran" panose="00000400000000000000" pitchFamily="2" charset="-78"/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9167991" y="440206"/>
            <a:ext cx="2610395" cy="86214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>
            <a:normAutofit/>
          </a:bodyPr>
          <a:lstStyle/>
          <a:p>
            <a:r>
              <a:rPr lang="en-US" u="sng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any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79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8524</TotalTime>
  <Words>497</Words>
  <Application>Microsoft Office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Vapor Trail</vt:lpstr>
      <vt:lpstr>بسم الله الرحمن الرحیم</vt:lpstr>
      <vt:lpstr>شما ؟!</vt:lpstr>
      <vt:lpstr>any talk</vt:lpstr>
      <vt:lpstr>مخاطبین</vt:lpstr>
      <vt:lpstr>از کجا شروع کنیم ؟!</vt:lpstr>
      <vt:lpstr>چرا این اپ را نصب کنم؟!</vt:lpstr>
      <vt:lpstr>any talk</vt:lpstr>
      <vt:lpstr>PowerPoint Presentation</vt:lpstr>
      <vt:lpstr>any talk</vt:lpstr>
      <vt:lpstr>PowerPoint Presentation</vt:lpstr>
      <vt:lpstr>هزینه های کلی !</vt:lpstr>
      <vt:lpstr>سود ما از کجا آید ؟!</vt:lpstr>
      <vt:lpstr>برنامه های مشابه(رقیب!)</vt:lpstr>
      <vt:lpstr>مضایا نسبت به رقبا !!!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مدل های کسب و کار</dc:title>
  <dc:creator>user</dc:creator>
  <cp:lastModifiedBy>a</cp:lastModifiedBy>
  <cp:revision>190</cp:revision>
  <dcterms:created xsi:type="dcterms:W3CDTF">2018-07-14T18:00:30Z</dcterms:created>
  <dcterms:modified xsi:type="dcterms:W3CDTF">2021-12-22T12:21:50Z</dcterms:modified>
</cp:coreProperties>
</file>