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9" r:id="rId1"/>
  </p:sldMasterIdLst>
  <p:sldIdLst>
    <p:sldId id="256" r:id="rId2"/>
    <p:sldId id="260" r:id="rId3"/>
    <p:sldId id="273" r:id="rId4"/>
    <p:sldId id="274" r:id="rId5"/>
    <p:sldId id="275" r:id="rId6"/>
    <p:sldId id="279" r:id="rId7"/>
    <p:sldId id="258" r:id="rId8"/>
    <p:sldId id="261" r:id="rId9"/>
    <p:sldId id="262" r:id="rId10"/>
    <p:sldId id="278" r:id="rId11"/>
    <p:sldId id="263" r:id="rId12"/>
    <p:sldId id="265" r:id="rId13"/>
    <p:sldId id="264" r:id="rId14"/>
    <p:sldId id="266" r:id="rId15"/>
    <p:sldId id="267" r:id="rId16"/>
    <p:sldId id="268" r:id="rId17"/>
    <p:sldId id="270" r:id="rId18"/>
    <p:sldId id="271" r:id="rId19"/>
    <p:sldId id="259" r:id="rId20"/>
    <p:sldId id="276" r:id="rId21"/>
    <p:sldId id="272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45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135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4/26/2021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85629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05108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4/26/2021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79011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644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37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113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18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4/26/2021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223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4/26/2021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85827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4/26/2021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572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4/26/2021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796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4/26/2021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532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09B482E8-6E0E-1B4F-B1FD-C69DB9E858D9}" type="datetimeFigureOut">
              <a:rPr lang="en-US" smtClean="0"/>
              <a:pPr/>
              <a:t>4/26/2021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45123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4/26/2021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3070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  <p:sldLayoutId id="2147483783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E1667-CB22-4DE8-AE5A-311BD9FD8B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6498" y="457949"/>
            <a:ext cx="10572000" cy="2971051"/>
          </a:xfrm>
        </p:spPr>
        <p:txBody>
          <a:bodyPr anchor="ctr"/>
          <a:lstStyle/>
          <a:p>
            <a:pPr algn="ctr" rtl="1"/>
            <a:r>
              <a:rPr lang="fa-IR" dirty="0">
                <a:cs typeface="B Jadid" panose="00000700000000000000" pitchFamily="2" charset="-78"/>
              </a:rPr>
              <a:t>بسم الله الرحمن الرحیم</a:t>
            </a:r>
            <a:endParaRPr lang="en-US" dirty="0">
              <a:cs typeface="B Jadid" panose="00000700000000000000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ABBD51-39CC-4ECE-A142-03F7F70B46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835748"/>
          </a:xfrm>
        </p:spPr>
        <p:txBody>
          <a:bodyPr>
            <a:normAutofit/>
          </a:bodyPr>
          <a:lstStyle/>
          <a:p>
            <a:pPr algn="r" rtl="1"/>
            <a:r>
              <a:rPr lang="fa-IR" dirty="0">
                <a:cs typeface="B Davat" panose="00000400000000000000" pitchFamily="2" charset="-78"/>
              </a:rPr>
              <a:t>محمدامین سیاه کلاه</a:t>
            </a:r>
          </a:p>
          <a:p>
            <a:pPr algn="r" rtl="1"/>
            <a:r>
              <a:rPr lang="fa-IR" dirty="0">
                <a:cs typeface="B Davat" panose="00000400000000000000" pitchFamily="2" charset="-78"/>
              </a:rPr>
              <a:t>علی طهرانی</a:t>
            </a:r>
            <a:endParaRPr lang="en-US" dirty="0">
              <a:cs typeface="B Davat" panose="00000400000000000000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185013-3552-4281-B19D-D91668403CC0}"/>
              </a:ext>
            </a:extLst>
          </p:cNvPr>
          <p:cNvSpPr txBox="1"/>
          <p:nvPr/>
        </p:nvSpPr>
        <p:spPr>
          <a:xfrm>
            <a:off x="3459892" y="2940984"/>
            <a:ext cx="502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4000" b="1" dirty="0">
                <a:solidFill>
                  <a:schemeClr val="accent1">
                    <a:lumMod val="50000"/>
                  </a:schemeClr>
                </a:solidFill>
                <a:latin typeface="Lalezar" panose="00000500000000000000" pitchFamily="2" charset="-78"/>
                <a:cs typeface="B Koodak" panose="00000700000000000000" pitchFamily="2" charset="-78"/>
              </a:rPr>
              <a:t>پادال</a:t>
            </a:r>
          </a:p>
          <a:p>
            <a:pPr algn="ctr"/>
            <a:r>
              <a:rPr lang="fa-IR" sz="4000" b="1" dirty="0">
                <a:solidFill>
                  <a:schemeClr val="accent1">
                    <a:lumMod val="50000"/>
                  </a:schemeClr>
                </a:solidFill>
                <a:latin typeface="Lalezar" panose="00000500000000000000" pitchFamily="2" charset="-78"/>
                <a:cs typeface="B Koodak" panose="00000700000000000000" pitchFamily="2" charset="-78"/>
              </a:rPr>
              <a:t>«تمیزی و دیگر هیچ»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Lalezar" panose="00000500000000000000" pitchFamily="2" charset="-78"/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94929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F7D15-39B1-4089-8E2D-9EB8AA7CB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BDDBF3D-8484-4077-B2AA-863D428EEA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2750" y="741405"/>
            <a:ext cx="8133487" cy="5779057"/>
          </a:xfrm>
        </p:spPr>
      </p:pic>
    </p:spTree>
    <p:extLst>
      <p:ext uri="{BB962C8B-B14F-4D97-AF65-F5344CB8AC3E}">
        <p14:creationId xmlns:p14="http://schemas.microsoft.com/office/powerpoint/2010/main" val="3870256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D33D9-BF7F-48D1-83B2-6CB62190C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6054" y="-1"/>
            <a:ext cx="10571998" cy="970450"/>
          </a:xfrm>
        </p:spPr>
        <p:txBody>
          <a:bodyPr/>
          <a:lstStyle/>
          <a:p>
            <a:pPr algn="r" rtl="1"/>
            <a:r>
              <a:rPr lang="fa-IR" dirty="0">
                <a:cs typeface="B Jadid" panose="00000700000000000000" pitchFamily="2" charset="-78"/>
              </a:rPr>
              <a:t>هزینه های سرباری</a:t>
            </a:r>
            <a:endParaRPr lang="en-US" dirty="0">
              <a:cs typeface="B Jadid" panose="000007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3A08EF-A629-4146-A5C3-93DB9E5F100F}"/>
              </a:ext>
            </a:extLst>
          </p:cNvPr>
          <p:cNvSpPr txBox="1"/>
          <p:nvPr/>
        </p:nvSpPr>
        <p:spPr>
          <a:xfrm>
            <a:off x="10206681" y="4547286"/>
            <a:ext cx="16098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Titr" panose="00000700000000000000" pitchFamily="2" charset="-78"/>
              </a:rPr>
              <a:t>اطلاعات کارخانه شریک</a:t>
            </a:r>
            <a:endParaRPr lang="en-US" sz="2400" dirty="0">
              <a:cs typeface="B Titr" panose="00000700000000000000" pitchFamily="2" charset="-78"/>
            </a:endParaRPr>
          </a:p>
        </p:txBody>
      </p:sp>
      <p:sp>
        <p:nvSpPr>
          <p:cNvPr id="9" name="Arrow: Notched Right 8">
            <a:extLst>
              <a:ext uri="{FF2B5EF4-FFF2-40B4-BE49-F238E27FC236}">
                <a16:creationId xmlns:a16="http://schemas.microsoft.com/office/drawing/2014/main" id="{BF14ECCB-56AA-4A1F-9378-8B02E5320A2D}"/>
              </a:ext>
            </a:extLst>
          </p:cNvPr>
          <p:cNvSpPr/>
          <p:nvPr/>
        </p:nvSpPr>
        <p:spPr>
          <a:xfrm rot="10800000">
            <a:off x="9338976" y="4727322"/>
            <a:ext cx="1272746" cy="93911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5E48D90-29DB-4220-BFB8-D6B686382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232" y="3748877"/>
            <a:ext cx="8830907" cy="2896004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370AE0B-5329-401E-ACB8-BECBD86FA0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95127" y="1048475"/>
            <a:ext cx="8821381" cy="2524477"/>
          </a:xfrm>
        </p:spPr>
      </p:pic>
    </p:spTree>
    <p:extLst>
      <p:ext uri="{BB962C8B-B14F-4D97-AF65-F5344CB8AC3E}">
        <p14:creationId xmlns:p14="http://schemas.microsoft.com/office/powerpoint/2010/main" val="1152452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5BB49-032D-4DD5-926C-1BA87E98F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0475" y="337637"/>
            <a:ext cx="10571998" cy="970450"/>
          </a:xfrm>
        </p:spPr>
        <p:txBody>
          <a:bodyPr/>
          <a:lstStyle/>
          <a:p>
            <a:pPr algn="r" rtl="1"/>
            <a:r>
              <a:rPr lang="fa-IR" dirty="0">
                <a:cs typeface="B Jadid" panose="00000700000000000000" pitchFamily="2" charset="-78"/>
              </a:rPr>
              <a:t>قیمت مواد اولیه</a:t>
            </a:r>
            <a:endParaRPr lang="en-US" dirty="0">
              <a:cs typeface="B Jadid" panose="00000700000000000000" pitchFamily="2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2E9959-9797-401B-91BB-E8123C85D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21" y="4930346"/>
            <a:ext cx="5861620" cy="17232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54D905E-DFA6-446B-BBF7-425E2FFF3C34}"/>
              </a:ext>
            </a:extLst>
          </p:cNvPr>
          <p:cNvSpPr txBox="1"/>
          <p:nvPr/>
        </p:nvSpPr>
        <p:spPr>
          <a:xfrm>
            <a:off x="7920679" y="5573473"/>
            <a:ext cx="1853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dirty="0">
                <a:cs typeface="B Davat" panose="00000400000000000000" pitchFamily="2" charset="-78"/>
              </a:rPr>
              <a:t>اطلاعات جعبه</a:t>
            </a:r>
            <a:endParaRPr lang="en-US" sz="2400" dirty="0">
              <a:cs typeface="B Davat" panose="00000400000000000000" pitchFamily="2" charset="-78"/>
            </a:endParaRPr>
          </a:p>
        </p:txBody>
      </p:sp>
      <p:sp>
        <p:nvSpPr>
          <p:cNvPr id="9" name="Arrow: Notched Right 8">
            <a:extLst>
              <a:ext uri="{FF2B5EF4-FFF2-40B4-BE49-F238E27FC236}">
                <a16:creationId xmlns:a16="http://schemas.microsoft.com/office/drawing/2014/main" id="{06679FDC-F849-4939-BBA8-2CED9B3594AA}"/>
              </a:ext>
            </a:extLst>
          </p:cNvPr>
          <p:cNvSpPr/>
          <p:nvPr/>
        </p:nvSpPr>
        <p:spPr>
          <a:xfrm rot="10800000">
            <a:off x="6696475" y="5573473"/>
            <a:ext cx="951471" cy="54369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528A302-AD11-4B8F-A531-0752267DE5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3847" y="2026508"/>
            <a:ext cx="11444305" cy="2601388"/>
          </a:xfrm>
        </p:spPr>
      </p:pic>
    </p:spTree>
    <p:extLst>
      <p:ext uri="{BB962C8B-B14F-4D97-AF65-F5344CB8AC3E}">
        <p14:creationId xmlns:p14="http://schemas.microsoft.com/office/powerpoint/2010/main" val="34930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0B2C646-4820-4C24-964D-CC86CB6721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9189" y="2325023"/>
            <a:ext cx="5424616" cy="4237342"/>
          </a:xfrm>
        </p:spPr>
      </p:pic>
    </p:spTree>
    <p:extLst>
      <p:ext uri="{BB962C8B-B14F-4D97-AF65-F5344CB8AC3E}">
        <p14:creationId xmlns:p14="http://schemas.microsoft.com/office/powerpoint/2010/main" val="3171626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B010E-06DC-4402-A841-B1B0119D5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920" y="244472"/>
            <a:ext cx="10571998" cy="970450"/>
          </a:xfrm>
        </p:spPr>
        <p:txBody>
          <a:bodyPr/>
          <a:lstStyle/>
          <a:p>
            <a:pPr algn="r" rtl="1"/>
            <a:r>
              <a:rPr lang="fa-IR" dirty="0">
                <a:cs typeface="B Jadid" panose="00000700000000000000" pitchFamily="2" charset="-78"/>
              </a:rPr>
              <a:t>ارزش های پیشنهادی </a:t>
            </a:r>
            <a:endParaRPr lang="en-US" dirty="0">
              <a:cs typeface="B Jadid" panose="000007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B4F42-A8EA-4164-9400-810A1342A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420" y="2491792"/>
            <a:ext cx="10554574" cy="3636511"/>
          </a:xfrm>
        </p:spPr>
        <p:txBody>
          <a:bodyPr anchor="t">
            <a:normAutofit fontScale="92500" lnSpcReduction="10000"/>
          </a:bodyPr>
          <a:lstStyle/>
          <a:p>
            <a:pPr algn="r" rtl="1"/>
            <a:r>
              <a:rPr lang="fa-IR" sz="2800" dirty="0">
                <a:cs typeface="B Davat" panose="00000400000000000000" pitchFamily="2" charset="-78"/>
              </a:rPr>
              <a:t>باز و بسته کردن درب بدون استفاده از دست</a:t>
            </a:r>
          </a:p>
          <a:p>
            <a:pPr algn="r" rtl="1"/>
            <a:r>
              <a:rPr lang="fa-IR" sz="2800" dirty="0">
                <a:cs typeface="B Davat" panose="00000400000000000000" pitchFamily="2" charset="-78"/>
              </a:rPr>
              <a:t>رعایت بهداشت</a:t>
            </a:r>
          </a:p>
          <a:p>
            <a:pPr algn="r" rtl="1"/>
            <a:r>
              <a:rPr lang="fa-IR" sz="2800" dirty="0">
                <a:cs typeface="B Davat" panose="00000400000000000000" pitchFamily="2" charset="-78"/>
              </a:rPr>
              <a:t>گارانتی 6 ماهه محصول</a:t>
            </a:r>
          </a:p>
          <a:p>
            <a:pPr algn="r" rtl="1"/>
            <a:r>
              <a:rPr lang="fa-IR" sz="2800" dirty="0">
                <a:cs typeface="B Davat" panose="00000400000000000000" pitchFamily="2" charset="-78"/>
              </a:rPr>
              <a:t>طراحی تا نصب محصول</a:t>
            </a:r>
          </a:p>
          <a:p>
            <a:pPr algn="r" rtl="1"/>
            <a:r>
              <a:rPr lang="fa-IR" sz="2800" dirty="0">
                <a:cs typeface="B Davat" panose="00000400000000000000" pitchFamily="2" charset="-78"/>
              </a:rPr>
              <a:t>سهولت استفاده و راحتی</a:t>
            </a:r>
          </a:p>
          <a:p>
            <a:pPr algn="r" rtl="1"/>
            <a:r>
              <a:rPr lang="fa-IR" sz="2800" dirty="0">
                <a:cs typeface="B Davat" panose="00000400000000000000" pitchFamily="2" charset="-78"/>
              </a:rPr>
              <a:t>تنوع رنگ و مدل</a:t>
            </a:r>
          </a:p>
          <a:p>
            <a:pPr algn="r" rtl="1"/>
            <a:r>
              <a:rPr lang="fa-IR" sz="2800" dirty="0">
                <a:cs typeface="B Davat" panose="00000400000000000000" pitchFamily="2" charset="-78"/>
              </a:rPr>
              <a:t>کمتر دیده شده</a:t>
            </a:r>
          </a:p>
          <a:p>
            <a:pPr algn="r" rtl="1"/>
            <a:endParaRPr lang="fa-IR" sz="2800" dirty="0">
              <a:cs typeface="B Davat" panose="00000400000000000000" pitchFamily="2" charset="-78"/>
            </a:endParaRPr>
          </a:p>
          <a:p>
            <a:pPr algn="r" rtl="1"/>
            <a:endParaRPr lang="fa-IR" sz="2800" dirty="0">
              <a:cs typeface="B Davat" panose="00000400000000000000" pitchFamily="2" charset="-78"/>
            </a:endParaRPr>
          </a:p>
          <a:p>
            <a:pPr algn="r" rtl="1"/>
            <a:endParaRPr lang="fa-IR" sz="2800" dirty="0">
              <a:cs typeface="B Davat" panose="00000400000000000000" pitchFamily="2" charset="-78"/>
            </a:endParaRPr>
          </a:p>
          <a:p>
            <a:pPr algn="r" rtl="1"/>
            <a:endParaRPr lang="en-US" sz="28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1302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6E6E9-9139-4092-BC91-A02246F68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5577" y="2152420"/>
            <a:ext cx="4940483" cy="970450"/>
          </a:xfrm>
        </p:spPr>
        <p:txBody>
          <a:bodyPr/>
          <a:lstStyle/>
          <a:p>
            <a:pPr algn="r" rtl="1"/>
            <a:r>
              <a:rPr lang="fa-IR" sz="3600" dirty="0">
                <a:cs typeface="B Titr" panose="00000700000000000000" pitchFamily="2" charset="-78"/>
              </a:rPr>
              <a:t>ارتباط با مشتریان</a:t>
            </a:r>
            <a:endParaRPr lang="en-US" sz="36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8EC56-87FF-4FA1-BB48-ECBFB2DA6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5577" y="4181386"/>
            <a:ext cx="4589427" cy="2095083"/>
          </a:xfrm>
        </p:spPr>
        <p:txBody>
          <a:bodyPr anchor="t">
            <a:noAutofit/>
          </a:bodyPr>
          <a:lstStyle/>
          <a:p>
            <a:pPr algn="r" rtl="1"/>
            <a:r>
              <a:rPr lang="fa-IR" sz="2200" dirty="0">
                <a:cs typeface="B Davat" panose="00000400000000000000" pitchFamily="2" charset="-78"/>
              </a:rPr>
              <a:t>شبکه های اجتماعی (اینستاگرام و واتساپ و ...)</a:t>
            </a:r>
          </a:p>
          <a:p>
            <a:pPr algn="r" rtl="1"/>
            <a:r>
              <a:rPr lang="fa-IR" sz="2200" dirty="0">
                <a:cs typeface="B Davat" panose="00000400000000000000" pitchFamily="2" charset="-78"/>
              </a:rPr>
              <a:t>نظرات مردم در سایت</a:t>
            </a:r>
          </a:p>
          <a:p>
            <a:pPr algn="r" rtl="1"/>
            <a:r>
              <a:rPr lang="fa-IR" sz="2200" dirty="0">
                <a:cs typeface="B Davat" panose="00000400000000000000" pitchFamily="2" charset="-78"/>
              </a:rPr>
              <a:t>ارتباط تلفنی با دفاتر فروش</a:t>
            </a:r>
            <a:endParaRPr lang="en-US" sz="2200" dirty="0">
              <a:cs typeface="B Davat" panose="00000400000000000000" pitchFamily="2" charset="-78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7ED82FD-BB06-4DBA-9F48-4C8374CD2148}"/>
              </a:ext>
            </a:extLst>
          </p:cNvPr>
          <p:cNvSpPr txBox="1">
            <a:spLocks/>
          </p:cNvSpPr>
          <p:nvPr/>
        </p:nvSpPr>
        <p:spPr>
          <a:xfrm>
            <a:off x="486031" y="2191389"/>
            <a:ext cx="4940483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fa-IR" sz="3600" dirty="0">
                <a:cs typeface="B Titr" panose="00000700000000000000" pitchFamily="2" charset="-78"/>
              </a:rPr>
              <a:t>کانال توزیع</a:t>
            </a:r>
            <a:endParaRPr lang="en-US" sz="3600" dirty="0">
              <a:cs typeface="B Titr" panose="00000700000000000000" pitchFamily="2" charset="-78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58C4241-21A3-4D8F-9161-16245FA580DF}"/>
              </a:ext>
            </a:extLst>
          </p:cNvPr>
          <p:cNvSpPr txBox="1">
            <a:spLocks/>
          </p:cNvSpPr>
          <p:nvPr/>
        </p:nvSpPr>
        <p:spPr>
          <a:xfrm>
            <a:off x="1482811" y="3936587"/>
            <a:ext cx="3696568" cy="2339882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a-IR" sz="2200" dirty="0">
                <a:cs typeface="B Davat" panose="00000400000000000000" pitchFamily="2" charset="-78"/>
              </a:rPr>
              <a:t>خرید از مغازه های قفل و ابزار فروشی</a:t>
            </a:r>
          </a:p>
          <a:p>
            <a:pPr algn="r" rtl="1"/>
            <a:r>
              <a:rPr lang="fa-IR" sz="2200" dirty="0">
                <a:cs typeface="B Davat" panose="00000400000000000000" pitchFamily="2" charset="-78"/>
              </a:rPr>
              <a:t>بازاریابی </a:t>
            </a:r>
            <a:r>
              <a:rPr lang="en-US" sz="2200" dirty="0">
                <a:cs typeface="B Davat" panose="00000400000000000000" pitchFamily="2" charset="-78"/>
              </a:rPr>
              <a:t>b to b</a:t>
            </a:r>
            <a:endParaRPr lang="fa-IR" sz="2200" dirty="0">
              <a:cs typeface="B Davat" panose="00000400000000000000" pitchFamily="2" charset="-78"/>
            </a:endParaRPr>
          </a:p>
          <a:p>
            <a:pPr algn="r" rtl="1"/>
            <a:r>
              <a:rPr lang="fa-IR" sz="2200" dirty="0">
                <a:cs typeface="B Davat" panose="00000400000000000000" pitchFamily="2" charset="-78"/>
              </a:rPr>
              <a:t>بازار یابی </a:t>
            </a:r>
            <a:r>
              <a:rPr lang="en-US" sz="2200" dirty="0">
                <a:cs typeface="B Davat" panose="00000400000000000000" pitchFamily="2" charset="-78"/>
              </a:rPr>
              <a:t>b to c</a:t>
            </a:r>
            <a:endParaRPr lang="fa-IR" sz="2200" dirty="0">
              <a:cs typeface="B Davat" panose="00000400000000000000" pitchFamily="2" charset="-78"/>
            </a:endParaRPr>
          </a:p>
          <a:p>
            <a:pPr algn="r" rtl="1"/>
            <a:r>
              <a:rPr lang="fa-IR" sz="2200" dirty="0">
                <a:cs typeface="B Davat" panose="00000400000000000000" pitchFamily="2" charset="-78"/>
              </a:rPr>
              <a:t>سایت </a:t>
            </a:r>
          </a:p>
          <a:p>
            <a:pPr algn="r" rtl="1"/>
            <a:r>
              <a:rPr lang="fa-IR" sz="2200" dirty="0">
                <a:cs typeface="B Davat" panose="00000400000000000000" pitchFamily="2" charset="-78"/>
              </a:rPr>
              <a:t>فروشگاه های ایترنتی</a:t>
            </a:r>
            <a:endParaRPr lang="en-US" sz="2200" dirty="0">
              <a:cs typeface="B Davat" panose="00000400000000000000" pitchFamily="2" charset="-78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795AEA-4DDA-4C23-8C38-3374623E069F}"/>
              </a:ext>
            </a:extLst>
          </p:cNvPr>
          <p:cNvSpPr txBox="1">
            <a:spLocks/>
          </p:cNvSpPr>
          <p:nvPr/>
        </p:nvSpPr>
        <p:spPr>
          <a:xfrm>
            <a:off x="1086914" y="336732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fa-IR" dirty="0">
                <a:cs typeface="B Jadid" panose="00000700000000000000" pitchFamily="2" charset="-78"/>
              </a:rPr>
              <a:t>کانال های ارتباطی</a:t>
            </a:r>
            <a:endParaRPr lang="en-US" dirty="0">
              <a:cs typeface="B Jadid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3294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1A687-DE60-437D-8557-54F7EC6D7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>
                <a:cs typeface="B Jadid" panose="00000700000000000000" pitchFamily="2" charset="-78"/>
              </a:rPr>
              <a:t>فعالیت و منابع اصلی</a:t>
            </a:r>
            <a:endParaRPr lang="en-US" dirty="0">
              <a:cs typeface="B Jadid" panose="000007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50461-30E1-4313-BF3F-597A14912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7297" y="3702753"/>
            <a:ext cx="4601783" cy="2522708"/>
          </a:xfrm>
        </p:spPr>
        <p:txBody>
          <a:bodyPr anchor="t">
            <a:norm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طراحی و تولید کار</a:t>
            </a:r>
          </a:p>
          <a:p>
            <a:pPr algn="r" rtl="1"/>
            <a:r>
              <a:rPr lang="fa-IR" sz="2400" dirty="0">
                <a:cs typeface="B Davat" panose="00000400000000000000" pitchFamily="2" charset="-78"/>
              </a:rPr>
              <a:t>ایجاد برند</a:t>
            </a:r>
          </a:p>
          <a:p>
            <a:pPr algn="r" rtl="1"/>
            <a:r>
              <a:rPr lang="fa-IR" sz="2400" dirty="0">
                <a:cs typeface="B Davat" panose="00000400000000000000" pitchFamily="2" charset="-78"/>
              </a:rPr>
              <a:t>تولید محتوا و تبلیغات</a:t>
            </a:r>
            <a:endParaRPr lang="en-US" sz="2400" dirty="0">
              <a:cs typeface="B Davat" panose="00000400000000000000" pitchFamily="2" charset="-78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5195ED8-D2FF-4686-991E-7C9A83D127CB}"/>
              </a:ext>
            </a:extLst>
          </p:cNvPr>
          <p:cNvSpPr txBox="1">
            <a:spLocks/>
          </p:cNvSpPr>
          <p:nvPr/>
        </p:nvSpPr>
        <p:spPr>
          <a:xfrm>
            <a:off x="861961" y="3702753"/>
            <a:ext cx="4601783" cy="2522708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a-IR" sz="2400" dirty="0">
                <a:cs typeface="B Davat" panose="00000400000000000000" pitchFamily="2" charset="-78"/>
              </a:rPr>
              <a:t>نیروی کار انسانی</a:t>
            </a:r>
          </a:p>
          <a:p>
            <a:pPr algn="r" rtl="1"/>
            <a:r>
              <a:rPr lang="fa-IR" sz="2400" dirty="0">
                <a:cs typeface="B Davat" panose="00000400000000000000" pitchFamily="2" charset="-78"/>
              </a:rPr>
              <a:t>برند</a:t>
            </a:r>
          </a:p>
          <a:p>
            <a:pPr algn="r" rtl="1"/>
            <a:r>
              <a:rPr lang="fa-IR" sz="2400" dirty="0">
                <a:cs typeface="B Davat" panose="00000400000000000000" pitchFamily="2" charset="-78"/>
              </a:rPr>
              <a:t>سرمایه مورد نیاز</a:t>
            </a:r>
            <a:endParaRPr lang="en-US" sz="2400" dirty="0">
              <a:cs typeface="B Davat" panose="000004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8EF846-015C-4B59-8125-2D94F2E0D60B}"/>
              </a:ext>
            </a:extLst>
          </p:cNvPr>
          <p:cNvSpPr txBox="1"/>
          <p:nvPr/>
        </p:nvSpPr>
        <p:spPr>
          <a:xfrm>
            <a:off x="8266670" y="2356880"/>
            <a:ext cx="3472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4000" dirty="0">
                <a:cs typeface="B Titr" panose="00000700000000000000" pitchFamily="2" charset="-78"/>
              </a:rPr>
              <a:t>فعالیت های اصلی</a:t>
            </a:r>
            <a:endParaRPr lang="en-US" sz="4000" dirty="0">
              <a:cs typeface="B Titr" panose="00000700000000000000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A695DB-FE5C-4C26-B814-5380B7DFE097}"/>
              </a:ext>
            </a:extLst>
          </p:cNvPr>
          <p:cNvSpPr txBox="1"/>
          <p:nvPr/>
        </p:nvSpPr>
        <p:spPr>
          <a:xfrm>
            <a:off x="3686432" y="2356880"/>
            <a:ext cx="3472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4000" dirty="0">
                <a:cs typeface="B Titr" panose="00000700000000000000" pitchFamily="2" charset="-78"/>
              </a:rPr>
              <a:t>منابع اصلی</a:t>
            </a:r>
            <a:endParaRPr lang="en-US" sz="40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3004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5A601-53CA-43A9-A13F-37363B8F6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>
                <a:cs typeface="B Jadid" panose="00000700000000000000" pitchFamily="2" charset="-78"/>
              </a:rPr>
              <a:t>شرکای کلیدی</a:t>
            </a:r>
            <a:endParaRPr lang="en-US" dirty="0">
              <a:cs typeface="B Jadid" panose="000007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BA57B-2E38-4AA9-BB0E-06BB05C13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800" dirty="0">
                <a:cs typeface="B Davat" panose="00000400000000000000" pitchFamily="2" charset="-78"/>
              </a:rPr>
              <a:t>تولید کنندگان درب سرویس بهداشتی</a:t>
            </a:r>
          </a:p>
          <a:p>
            <a:pPr algn="r" rtl="1"/>
            <a:r>
              <a:rPr lang="fa-IR" sz="2800" dirty="0">
                <a:cs typeface="B Davat" panose="00000400000000000000" pitchFamily="2" charset="-78"/>
              </a:rPr>
              <a:t>خرده فروشی ها</a:t>
            </a:r>
          </a:p>
          <a:p>
            <a:pPr algn="r" rtl="1"/>
            <a:r>
              <a:rPr lang="fa-IR" sz="2800" dirty="0">
                <a:cs typeface="B Davat" panose="00000400000000000000" pitchFamily="2" charset="-78"/>
              </a:rPr>
              <a:t>کارخانه تولید قفل</a:t>
            </a:r>
          </a:p>
          <a:p>
            <a:pPr algn="r" rtl="1"/>
            <a:r>
              <a:rPr lang="fa-IR" sz="2800" dirty="0">
                <a:cs typeface="B Davat" panose="00000400000000000000" pitchFamily="2" charset="-78"/>
              </a:rPr>
              <a:t>فروشگاه های اینترنتی</a:t>
            </a:r>
          </a:p>
          <a:p>
            <a:pPr algn="r" rtl="1"/>
            <a:r>
              <a:rPr lang="fa-IR" sz="2800" dirty="0">
                <a:cs typeface="B Davat" panose="00000400000000000000" pitchFamily="2" charset="-78"/>
              </a:rPr>
              <a:t>شرکت های عمرانی (مجتمع ها)</a:t>
            </a:r>
            <a:endParaRPr lang="en-US" sz="28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7594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95E93-9DAF-4F6E-A71D-C78698FF3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>
                <a:cs typeface="B Jadid" panose="00000700000000000000" pitchFamily="2" charset="-78"/>
              </a:rPr>
              <a:t>ساختار هزینه ها</a:t>
            </a:r>
            <a:endParaRPr lang="en-US" dirty="0">
              <a:cs typeface="B Jadid" panose="000007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037B8-EC59-4004-8237-B1836D834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77" y="2343510"/>
            <a:ext cx="10554574" cy="4067302"/>
          </a:xfrm>
        </p:spPr>
        <p:txBody>
          <a:bodyPr anchor="t">
            <a:normAutofit/>
          </a:bodyPr>
          <a:lstStyle/>
          <a:p>
            <a:pPr algn="r" rtl="1"/>
            <a:r>
              <a:rPr lang="fa-IR" sz="2800" dirty="0">
                <a:cs typeface="B Davat" panose="00000400000000000000" pitchFamily="2" charset="-78"/>
              </a:rPr>
              <a:t>نیروی انسانی</a:t>
            </a:r>
          </a:p>
          <a:p>
            <a:pPr algn="r" rtl="1"/>
            <a:r>
              <a:rPr lang="fa-IR" sz="2800" dirty="0">
                <a:cs typeface="B Davat" panose="00000400000000000000" pitchFamily="2" charset="-78"/>
              </a:rPr>
              <a:t>تولید</a:t>
            </a:r>
          </a:p>
          <a:p>
            <a:pPr algn="r" rtl="1"/>
            <a:r>
              <a:rPr lang="fa-IR" sz="2800" dirty="0">
                <a:cs typeface="B Davat" panose="00000400000000000000" pitchFamily="2" charset="-78"/>
              </a:rPr>
              <a:t>انبارداری</a:t>
            </a:r>
          </a:p>
          <a:p>
            <a:pPr algn="r" rtl="1"/>
            <a:r>
              <a:rPr lang="fa-IR" sz="2800" dirty="0">
                <a:cs typeface="B Davat" panose="00000400000000000000" pitchFamily="2" charset="-78"/>
              </a:rPr>
              <a:t>بازاریابی</a:t>
            </a:r>
          </a:p>
          <a:p>
            <a:pPr algn="r" rtl="1"/>
            <a:r>
              <a:rPr lang="fa-IR" sz="2800" dirty="0">
                <a:cs typeface="B Davat" panose="00000400000000000000" pitchFamily="2" charset="-78"/>
              </a:rPr>
              <a:t>توزیع</a:t>
            </a:r>
          </a:p>
          <a:p>
            <a:pPr algn="r" rtl="1"/>
            <a:r>
              <a:rPr lang="fa-IR" sz="2800" dirty="0">
                <a:cs typeface="B Davat" panose="00000400000000000000" pitchFamily="2" charset="-78"/>
              </a:rPr>
              <a:t>هزینه های سرباری</a:t>
            </a:r>
          </a:p>
          <a:p>
            <a:pPr algn="r" rtl="1"/>
            <a:r>
              <a:rPr lang="fa-IR" sz="2800" dirty="0">
                <a:cs typeface="B Davat" panose="00000400000000000000" pitchFamily="2" charset="-78"/>
              </a:rPr>
              <a:t>تبلیغات</a:t>
            </a:r>
            <a:endParaRPr lang="en-US" sz="28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7249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D1495-2E80-4324-96F0-B375E4F18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8347" y="335977"/>
            <a:ext cx="3127686" cy="970450"/>
          </a:xfrm>
        </p:spPr>
        <p:txBody>
          <a:bodyPr/>
          <a:lstStyle/>
          <a:p>
            <a:pPr algn="r" rtl="1"/>
            <a:r>
              <a:rPr lang="fa-IR" dirty="0">
                <a:cs typeface="B Jadid" panose="00000700000000000000" pitchFamily="2" charset="-78"/>
              </a:rPr>
              <a:t>جمع بندی:</a:t>
            </a:r>
            <a:endParaRPr lang="en-US" dirty="0">
              <a:cs typeface="B Jadid" panose="00000700000000000000" pitchFamily="2" charset="-78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D7EF084-91F4-441E-8138-006ACC0573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616" y="67518"/>
            <a:ext cx="9206394" cy="6703985"/>
          </a:xfrm>
        </p:spPr>
      </p:pic>
    </p:spTree>
    <p:extLst>
      <p:ext uri="{BB962C8B-B14F-4D97-AF65-F5344CB8AC3E}">
        <p14:creationId xmlns:p14="http://schemas.microsoft.com/office/powerpoint/2010/main" val="3254944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DD9C4-701B-447B-A324-355BA7238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>
                <a:cs typeface="B Jadid" panose="00000700000000000000" pitchFamily="2" charset="-78"/>
              </a:rPr>
              <a:t>معرفی محصول:</a:t>
            </a:r>
            <a:endParaRPr lang="en-US" dirty="0">
              <a:cs typeface="B Jadid" panose="000007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ED5F73-DE1E-48C1-A33A-EE2F0AC9A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831" y="2993921"/>
            <a:ext cx="5791200" cy="34866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62A4EE-1CE4-48DB-8BCD-A99B15E84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9594" y="3247768"/>
            <a:ext cx="5362575" cy="348666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877CC-7B40-44B5-A3A5-0D787E306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032" y="1969090"/>
            <a:ext cx="10554574" cy="3636511"/>
          </a:xfrm>
        </p:spPr>
        <p:txBody>
          <a:bodyPr anchor="t">
            <a:normAutofit/>
          </a:bodyPr>
          <a:lstStyle/>
          <a:p>
            <a:pPr marL="0" indent="0" algn="r" rtl="1">
              <a:buNone/>
            </a:pPr>
            <a:r>
              <a:rPr lang="fa-IR" sz="2800" dirty="0">
                <a:cs typeface="B Davat" panose="00000400000000000000" pitchFamily="2" charset="-78"/>
              </a:rPr>
              <a:t>بستن درب های عمومی با وسیله ای که در </a:t>
            </a:r>
            <a:r>
              <a:rPr lang="fa-IR" sz="3200" dirty="0">
                <a:cs typeface="B Davat" panose="00000400000000000000" pitchFamily="2" charset="-78"/>
              </a:rPr>
              <a:t>پایین</a:t>
            </a:r>
            <a:r>
              <a:rPr lang="fa-IR" sz="2800" dirty="0">
                <a:cs typeface="B Davat" panose="00000400000000000000" pitchFamily="2" charset="-78"/>
              </a:rPr>
              <a:t> درب و چهارچوب نصب شده و امکان باز و بسته کردن </a:t>
            </a:r>
          </a:p>
          <a:p>
            <a:pPr marL="0" indent="0" algn="r" rtl="1">
              <a:buNone/>
            </a:pPr>
            <a:r>
              <a:rPr lang="fa-IR" sz="2800" dirty="0">
                <a:cs typeface="B Davat" panose="00000400000000000000" pitchFamily="2" charset="-78"/>
              </a:rPr>
              <a:t>و همچنین قفل کردن درب با کمک پا را مهیا میکند.</a:t>
            </a:r>
            <a:endParaRPr lang="en-US" sz="28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95789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9F300F3-34AC-498E-ABAD-5DC3602B3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93" y="135924"/>
            <a:ext cx="11891613" cy="35525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B831732-7567-4928-A042-656881599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204" y="2051221"/>
            <a:ext cx="4300151" cy="430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509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A01F5F8-EB8B-4BDB-8F31-CBD3A778A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789" y="1000897"/>
            <a:ext cx="10561418" cy="3159807"/>
          </a:xfrm>
        </p:spPr>
        <p:txBody>
          <a:bodyPr/>
          <a:lstStyle/>
          <a:p>
            <a:pPr algn="ctr"/>
            <a:r>
              <a:rPr lang="fa-IR" dirty="0">
                <a:cs typeface="B Titr" panose="00000700000000000000" pitchFamily="2" charset="-78"/>
              </a:rPr>
              <a:t>خیلی ممنون از توجهتون</a:t>
            </a:r>
            <a:br>
              <a:rPr lang="fa-IR" dirty="0">
                <a:cs typeface="B Titr" panose="00000700000000000000" pitchFamily="2" charset="-78"/>
              </a:rPr>
            </a:br>
            <a:br>
              <a:rPr lang="fa-IR" dirty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>خدانگهدار</a:t>
            </a:r>
            <a:endParaRPr lang="en-US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87826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C35BA6B-DC74-497A-8ACE-63FA732F7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>
                <a:cs typeface="B Jadid" panose="00000700000000000000" pitchFamily="2" charset="-78"/>
              </a:rPr>
              <a:t>نحوه ی کار:</a:t>
            </a:r>
            <a:endParaRPr lang="en-US" dirty="0">
              <a:cs typeface="B Jadid" panose="00000700000000000000" pitchFamily="2" charset="-7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A78DA8-D9D4-4511-BC38-44B3849D79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91" y="2102193"/>
            <a:ext cx="7000875" cy="44577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1176E6A-317F-4F80-B0EB-5F64CC5E9CE4}"/>
              </a:ext>
            </a:extLst>
          </p:cNvPr>
          <p:cNvSpPr txBox="1"/>
          <p:nvPr/>
        </p:nvSpPr>
        <p:spPr>
          <a:xfrm>
            <a:off x="7570956" y="1977204"/>
            <a:ext cx="40358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فقط کافی است بعد از بستن درب، پدال را به سمت بالا بکشید تا قفل شود و هنگام باز کردن پدال را به سمت پایین بکشید و به کمک پاگیره،  واقع در سمت چپ وسیله، درب را باز کنید.</a:t>
            </a:r>
            <a:endParaRPr lang="en-US" sz="2400" dirty="0">
              <a:cs typeface="B Davat" panose="00000400000000000000" pitchFamily="2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4DC8EA-FA47-4DFC-AE3C-F127A951C559}"/>
              </a:ext>
            </a:extLst>
          </p:cNvPr>
          <p:cNvSpPr txBox="1"/>
          <p:nvPr/>
        </p:nvSpPr>
        <p:spPr>
          <a:xfrm>
            <a:off x="7961611" y="3940014"/>
            <a:ext cx="36452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و اگر درب بسته بود و کسی داخل سرویس بهداشتی حضور نداشت با فشردن دکمه ای ان سمت در، درب را به راحتی باز کنید</a:t>
            </a:r>
            <a:endParaRPr lang="en-US" sz="2400" dirty="0">
              <a:cs typeface="B Davat" panose="00000400000000000000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40BAF9-DBDB-4CA8-AEA1-0313BEEDA885}"/>
              </a:ext>
            </a:extLst>
          </p:cNvPr>
          <p:cNvSpPr txBox="1"/>
          <p:nvPr/>
        </p:nvSpPr>
        <p:spPr>
          <a:xfrm>
            <a:off x="7978216" y="5533492"/>
            <a:ext cx="3612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اما اگر کسی داخل سرویس بهداشتی در را قفل کرده باشد نمیتوانید با دکمه در را باز کنید.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3024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51968-D831-4611-B872-B677ECEE9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>
                <a:cs typeface="B Jadid" panose="00000700000000000000" pitchFamily="2" charset="-78"/>
              </a:rPr>
              <a:t>نمایی دیگر ...</a:t>
            </a:r>
            <a:endParaRPr lang="en-US" dirty="0">
              <a:cs typeface="B Jadid" panose="000007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2C7298-22D2-43C4-9823-68DA8E7CF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1053" y="3042309"/>
            <a:ext cx="6124575" cy="35909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148E39-0138-420B-A11E-7D2E768A6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36" y="2029855"/>
            <a:ext cx="6086475" cy="36385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933DFB-F2E4-41E2-ADCC-400EBD23F397}"/>
              </a:ext>
            </a:extLst>
          </p:cNvPr>
          <p:cNvSpPr txBox="1"/>
          <p:nvPr/>
        </p:nvSpPr>
        <p:spPr>
          <a:xfrm>
            <a:off x="10719486" y="3286897"/>
            <a:ext cx="1816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800" dirty="0">
                <a:cs typeface="B Davat" panose="00000400000000000000" pitchFamily="2" charset="-78"/>
              </a:rPr>
              <a:t>از بالا</a:t>
            </a:r>
            <a:endParaRPr lang="en-US" sz="28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89521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EFDA0-6C83-431E-9543-2CDECAEFF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025" y="218588"/>
            <a:ext cx="10571998" cy="970450"/>
          </a:xfrm>
        </p:spPr>
        <p:txBody>
          <a:bodyPr/>
          <a:lstStyle/>
          <a:p>
            <a:pPr algn="r" rtl="1"/>
            <a:r>
              <a:rPr lang="fa-IR" dirty="0">
                <a:cs typeface="B Jadid" panose="00000700000000000000" pitchFamily="2" charset="-78"/>
              </a:rPr>
              <a:t>نمایی از پشت در و چهارچوب </a:t>
            </a:r>
            <a:endParaRPr lang="en-US" dirty="0">
              <a:cs typeface="B Jadid" panose="00000700000000000000" pitchFamily="2" charset="-78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8E52374-D567-4239-A429-DA471AF2FA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942"/>
          <a:stretch/>
        </p:blipFill>
        <p:spPr>
          <a:xfrm>
            <a:off x="343316" y="1640059"/>
            <a:ext cx="6432049" cy="490902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3EF6E1-9CF6-4264-BD61-FF79741817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899" r="41384"/>
          <a:stretch/>
        </p:blipFill>
        <p:spPr>
          <a:xfrm>
            <a:off x="7074191" y="2237860"/>
            <a:ext cx="4507832" cy="402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878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BAB8F-AF94-48B1-99C1-A0C30F3D9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>
                <a:cs typeface="B Jadid" panose="00000700000000000000" pitchFamily="2" charset="-78"/>
              </a:rPr>
              <a:t>و همچنین انواع دیگری از این محصول</a:t>
            </a:r>
            <a:endParaRPr lang="en-US" dirty="0">
              <a:cs typeface="B Jadid" panose="00000700000000000000" pitchFamily="2" charset="-78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37BA482-665E-4EFE-AD56-4552CAB362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71860" y="2189526"/>
            <a:ext cx="5150251" cy="363050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762C5F-AE46-4A62-BC64-60E6679E76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65" y="2913264"/>
            <a:ext cx="6534907" cy="363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777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D1B07-78B9-487E-A85A-9BF96740A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>
                <a:cs typeface="B Jadid" panose="00000700000000000000" pitchFamily="2" charset="-78"/>
              </a:rPr>
              <a:t>مخاطب هدف ما:</a:t>
            </a:r>
            <a:endParaRPr lang="en-US" dirty="0">
              <a:cs typeface="B Jadid" panose="000007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19978-4E41-4B3D-B371-79D41DF43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923" y="2481784"/>
            <a:ext cx="10554574" cy="3437108"/>
          </a:xfrm>
        </p:spPr>
        <p:txBody>
          <a:bodyPr anchor="t"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fa-IR" sz="3600" dirty="0">
                <a:cs typeface="B Davat" panose="00000400000000000000" pitchFamily="2" charset="-78"/>
              </a:rPr>
              <a:t>مخاطب هدف ما، مراکز عمومی شامل: رستوران ها، مساجد، مراکز خرید، سرویس های بهداشتی عمومی و بین راهی که </a:t>
            </a:r>
            <a:endParaRPr lang="en-US" sz="3600" dirty="0">
              <a:cs typeface="B Davat" panose="00000400000000000000" pitchFamily="2" charset="-78"/>
            </a:endParaRPr>
          </a:p>
          <a:p>
            <a:pPr marL="0" indent="0" algn="ctr" rtl="1">
              <a:lnSpc>
                <a:spcPct val="150000"/>
              </a:lnSpc>
              <a:buNone/>
            </a:pPr>
            <a:r>
              <a:rPr lang="fa-IR" sz="3600" dirty="0">
                <a:cs typeface="B Davat" panose="00000400000000000000" pitchFamily="2" charset="-78"/>
              </a:rPr>
              <a:t>رعایت بهداشت برای آنها مهم میباشد هست.</a:t>
            </a:r>
            <a:endParaRPr lang="en-US" sz="36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86098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F4B2A-3166-4F0C-B1C0-972A4422B0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832CBD-24F1-4B7D-AC41-BDFAD912E9F0}"/>
              </a:ext>
            </a:extLst>
          </p:cNvPr>
          <p:cNvSpPr/>
          <p:nvPr/>
        </p:nvSpPr>
        <p:spPr>
          <a:xfrm>
            <a:off x="0" y="531342"/>
            <a:ext cx="12191999" cy="632665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4D7AA58-55A2-4DE1-8DEA-07AD1D7CDA6A}"/>
              </a:ext>
            </a:extLst>
          </p:cNvPr>
          <p:cNvSpPr/>
          <p:nvPr/>
        </p:nvSpPr>
        <p:spPr>
          <a:xfrm>
            <a:off x="6595826" y="1005762"/>
            <a:ext cx="5171090" cy="517109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158192-4AC3-4880-87AF-9445CE6AFFAB}"/>
              </a:ext>
            </a:extLst>
          </p:cNvPr>
          <p:cNvSpPr/>
          <p:nvPr/>
        </p:nvSpPr>
        <p:spPr>
          <a:xfrm>
            <a:off x="461876" y="1005760"/>
            <a:ext cx="5234152" cy="517109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6C81491-14DE-45DC-BEAD-53B3E3730BE5}"/>
              </a:ext>
            </a:extLst>
          </p:cNvPr>
          <p:cNvCxnSpPr>
            <a:cxnSpLocks/>
            <a:endCxn id="5" idx="7"/>
          </p:cNvCxnSpPr>
          <p:nvPr/>
        </p:nvCxnSpPr>
        <p:spPr>
          <a:xfrm flipV="1">
            <a:off x="9181371" y="1763051"/>
            <a:ext cx="1828256" cy="18282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7065575-07EA-4863-9308-1A0AA24D7D04}"/>
              </a:ext>
            </a:extLst>
          </p:cNvPr>
          <p:cNvCxnSpPr>
            <a:cxnSpLocks/>
            <a:endCxn id="5" idx="5"/>
          </p:cNvCxnSpPr>
          <p:nvPr/>
        </p:nvCxnSpPr>
        <p:spPr>
          <a:xfrm>
            <a:off x="9181371" y="3591305"/>
            <a:ext cx="1828256" cy="18282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F7FEC36-EB25-4110-AC16-C605CF4B78A2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6595826" y="3591307"/>
            <a:ext cx="258554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FB7F9FD-4233-4331-A58B-E358004DF11F}"/>
              </a:ext>
            </a:extLst>
          </p:cNvPr>
          <p:cNvCxnSpPr>
            <a:cxnSpLocks/>
          </p:cNvCxnSpPr>
          <p:nvPr/>
        </p:nvCxnSpPr>
        <p:spPr>
          <a:xfrm>
            <a:off x="448326" y="1005760"/>
            <a:ext cx="2617076" cy="25855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96D8652-73E5-443A-881A-407264C089B3}"/>
              </a:ext>
            </a:extLst>
          </p:cNvPr>
          <p:cNvCxnSpPr>
            <a:cxnSpLocks/>
          </p:cNvCxnSpPr>
          <p:nvPr/>
        </p:nvCxnSpPr>
        <p:spPr>
          <a:xfrm flipH="1">
            <a:off x="464092" y="3591305"/>
            <a:ext cx="2601310" cy="25855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BA7BE88-1027-4957-8AB2-58466AA53EC3}"/>
              </a:ext>
            </a:extLst>
          </p:cNvPr>
          <p:cNvCxnSpPr>
            <a:cxnSpLocks/>
            <a:endCxn id="6" idx="3"/>
          </p:cNvCxnSpPr>
          <p:nvPr/>
        </p:nvCxnSpPr>
        <p:spPr>
          <a:xfrm>
            <a:off x="3078952" y="3591305"/>
            <a:ext cx="2617076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4ABECA1-DC26-467B-85C0-46C5E6C51037}"/>
              </a:ext>
            </a:extLst>
          </p:cNvPr>
          <p:cNvSpPr txBox="1"/>
          <p:nvPr/>
        </p:nvSpPr>
        <p:spPr>
          <a:xfrm>
            <a:off x="8424082" y="3221972"/>
            <a:ext cx="882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gains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7678FC-1BD7-402F-AE68-A4B22E93E8A1}"/>
              </a:ext>
            </a:extLst>
          </p:cNvPr>
          <p:cNvSpPr txBox="1"/>
          <p:nvPr/>
        </p:nvSpPr>
        <p:spPr>
          <a:xfrm>
            <a:off x="8415511" y="3591304"/>
            <a:ext cx="882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pains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8F5268-F5A5-4BE0-868E-2C8B7B59090E}"/>
              </a:ext>
            </a:extLst>
          </p:cNvPr>
          <p:cNvSpPr txBox="1"/>
          <p:nvPr/>
        </p:nvSpPr>
        <p:spPr>
          <a:xfrm>
            <a:off x="9353506" y="3330851"/>
            <a:ext cx="1868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Customer</a:t>
            </a:r>
            <a:endParaRPr lang="fa-IR" sz="1600" dirty="0"/>
          </a:p>
          <a:p>
            <a:r>
              <a:rPr lang="en-US" sz="1600" dirty="0"/>
              <a:t> jobs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3F0745-4FD8-41D1-9B05-4279F9664861}"/>
              </a:ext>
            </a:extLst>
          </p:cNvPr>
          <p:cNvSpPr txBox="1"/>
          <p:nvPr/>
        </p:nvSpPr>
        <p:spPr>
          <a:xfrm>
            <a:off x="3065402" y="3221972"/>
            <a:ext cx="233329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Gain creator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0E1CE3-779D-4537-A686-8FF1C7C978E2}"/>
              </a:ext>
            </a:extLst>
          </p:cNvPr>
          <p:cNvSpPr txBox="1"/>
          <p:nvPr/>
        </p:nvSpPr>
        <p:spPr>
          <a:xfrm>
            <a:off x="3059308" y="3591302"/>
            <a:ext cx="1998917" cy="36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Pain relievers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5A9764-FB5B-4C8D-9227-B610338167C3}"/>
              </a:ext>
            </a:extLst>
          </p:cNvPr>
          <p:cNvSpPr txBox="1"/>
          <p:nvPr/>
        </p:nvSpPr>
        <p:spPr>
          <a:xfrm>
            <a:off x="1845716" y="3372688"/>
            <a:ext cx="1389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Products &amp; services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EE99B5A-5807-4596-BE07-F26D864F09EA}"/>
              </a:ext>
            </a:extLst>
          </p:cNvPr>
          <p:cNvSpPr txBox="1"/>
          <p:nvPr/>
        </p:nvSpPr>
        <p:spPr>
          <a:xfrm>
            <a:off x="10183643" y="2851179"/>
            <a:ext cx="15832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dirty="0">
                <a:latin typeface="Lalezar" panose="00000500000000000000" pitchFamily="2" charset="-78"/>
                <a:cs typeface="Lalezar" panose="00000500000000000000" pitchFamily="2" charset="-78"/>
              </a:rPr>
              <a:t>باز و بسته</a:t>
            </a:r>
          </a:p>
          <a:p>
            <a:pPr algn="r" rtl="1"/>
            <a:r>
              <a:rPr lang="fa-IR" sz="1600" dirty="0">
                <a:latin typeface="Lalezar" panose="00000500000000000000" pitchFamily="2" charset="-78"/>
                <a:cs typeface="Lalezar" panose="00000500000000000000" pitchFamily="2" charset="-78"/>
              </a:rPr>
              <a:t>کردن درب  (سرویس بهداشتی و مکان های  عمومی یا ...) به دفعات 	</a:t>
            </a:r>
            <a:endParaRPr lang="en-US" sz="1600" dirty="0">
              <a:latin typeface="Lalezar" panose="00000500000000000000" pitchFamily="2" charset="-78"/>
              <a:cs typeface="Lalezar" panose="00000500000000000000" pitchFamily="2" charset="-7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6A3CAA-C4C5-4ACE-8C6D-8C9F59A7D361}"/>
              </a:ext>
            </a:extLst>
          </p:cNvPr>
          <p:cNvSpPr txBox="1"/>
          <p:nvPr/>
        </p:nvSpPr>
        <p:spPr>
          <a:xfrm>
            <a:off x="8442025" y="4080577"/>
            <a:ext cx="1372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>
                <a:latin typeface="Lalezar" panose="00000500000000000000" pitchFamily="2" charset="-78"/>
                <a:cs typeface="Lalezar" panose="00000500000000000000" pitchFamily="2" charset="-78"/>
              </a:rPr>
              <a:t>صدمه زدن به در و دیوار</a:t>
            </a:r>
            <a:endParaRPr lang="en-US" dirty="0">
              <a:latin typeface="Lalezar" panose="00000500000000000000" pitchFamily="2" charset="-78"/>
              <a:cs typeface="Lalezar" panose="00000500000000000000" pitchFamily="2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81E6E37-7F3B-4E57-9989-3E3E8241BC26}"/>
              </a:ext>
            </a:extLst>
          </p:cNvPr>
          <p:cNvSpPr txBox="1"/>
          <p:nvPr/>
        </p:nvSpPr>
        <p:spPr>
          <a:xfrm>
            <a:off x="6776156" y="3748250"/>
            <a:ext cx="13720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>
                <a:latin typeface="Lalezar" panose="00000500000000000000" pitchFamily="2" charset="-78"/>
                <a:cs typeface="Lalezar" panose="00000500000000000000" pitchFamily="2" charset="-78"/>
              </a:rPr>
              <a:t>پر بودن دست و صرف زمان بیشتر برای باز کردن درب</a:t>
            </a:r>
            <a:endParaRPr lang="en-US" dirty="0">
              <a:latin typeface="Lalezar" panose="00000500000000000000" pitchFamily="2" charset="-78"/>
              <a:cs typeface="Lalezar" panose="00000500000000000000" pitchFamily="2" charset="-7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351835D-CB41-452C-A1C9-7EAEB323E9BC}"/>
              </a:ext>
            </a:extLst>
          </p:cNvPr>
          <p:cNvSpPr txBox="1"/>
          <p:nvPr/>
        </p:nvSpPr>
        <p:spPr>
          <a:xfrm>
            <a:off x="8768647" y="1299624"/>
            <a:ext cx="1548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>
                <a:latin typeface="Lalezar" panose="00000500000000000000" pitchFamily="2" charset="-78"/>
                <a:cs typeface="Lalezar" panose="00000500000000000000" pitchFamily="2" charset="-78"/>
              </a:rPr>
              <a:t>باز کردن درب سرویس بهداشتی بدون استفاده از دست</a:t>
            </a:r>
            <a:endParaRPr lang="en-US" dirty="0">
              <a:latin typeface="Lalezar" panose="00000500000000000000" pitchFamily="2" charset="-78"/>
              <a:cs typeface="Lalezar" panose="00000500000000000000" pitchFamily="2" charset="-78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958C81B-8F9F-44E3-BA05-C3CB8587AD08}"/>
              </a:ext>
            </a:extLst>
          </p:cNvPr>
          <p:cNvSpPr txBox="1"/>
          <p:nvPr/>
        </p:nvSpPr>
        <p:spPr>
          <a:xfrm>
            <a:off x="8774746" y="5005516"/>
            <a:ext cx="19270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dirty="0">
                <a:latin typeface="Lalezar" panose="00000500000000000000" pitchFamily="2" charset="-78"/>
                <a:cs typeface="Lalezar" panose="00000500000000000000" pitchFamily="2" charset="-78"/>
              </a:rPr>
              <a:t>کثیف بودن دستیگره درب در مکان های عمومی (سرویس بهداشتی)</a:t>
            </a:r>
            <a:endParaRPr lang="en-US" sz="1600" dirty="0">
              <a:latin typeface="Lalezar" panose="00000500000000000000" pitchFamily="2" charset="-78"/>
              <a:cs typeface="Lalezar" panose="00000500000000000000" pitchFamily="2" charset="-78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BA66027-1E32-4616-80CB-6CE6E4144FDE}"/>
              </a:ext>
            </a:extLst>
          </p:cNvPr>
          <p:cNvSpPr txBox="1"/>
          <p:nvPr/>
        </p:nvSpPr>
        <p:spPr>
          <a:xfrm>
            <a:off x="527810" y="2645327"/>
            <a:ext cx="14875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a-IR" dirty="0">
                <a:latin typeface="Lalezar" panose="00000500000000000000" pitchFamily="2" charset="-78"/>
                <a:cs typeface="Lalezar" panose="00000500000000000000" pitchFamily="2" charset="-78"/>
              </a:rPr>
              <a:t>بستن درب های عمومی با وسیله ای که در پایین درب و چهارچوب نصب شده و امکان باز وبسته و قفل کردن درب با کمک پا را مهیا میکند</a:t>
            </a:r>
            <a:endParaRPr lang="en-US" dirty="0">
              <a:latin typeface="Lalezar" panose="00000500000000000000" pitchFamily="2" charset="-78"/>
              <a:cs typeface="Lalezar" panose="00000500000000000000" pitchFamily="2" charset="-78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F38E9F3-53F0-4109-A9CE-32C44588259F}"/>
              </a:ext>
            </a:extLst>
          </p:cNvPr>
          <p:cNvSpPr txBox="1"/>
          <p:nvPr/>
        </p:nvSpPr>
        <p:spPr>
          <a:xfrm>
            <a:off x="3296267" y="1224730"/>
            <a:ext cx="2330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>
                <a:latin typeface="Lalezar" panose="00000500000000000000" pitchFamily="2" charset="-78"/>
                <a:cs typeface="Lalezar" panose="00000500000000000000" pitchFamily="2" charset="-78"/>
              </a:rPr>
              <a:t>باز بودن درب فی المواقعی  که قفل نیست به کمک فنر</a:t>
            </a:r>
            <a:endParaRPr lang="en-US" dirty="0">
              <a:latin typeface="Lalezar" panose="00000500000000000000" pitchFamily="2" charset="-78"/>
              <a:cs typeface="Lalezar" panose="00000500000000000000" pitchFamily="2" charset="-78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4AD02FE-E283-48BE-BDD6-6690109DBB8E}"/>
              </a:ext>
            </a:extLst>
          </p:cNvPr>
          <p:cNvSpPr txBox="1"/>
          <p:nvPr/>
        </p:nvSpPr>
        <p:spPr>
          <a:xfrm>
            <a:off x="3102936" y="2466663"/>
            <a:ext cx="2340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>
                <a:latin typeface="Lalezar" panose="00000500000000000000" pitchFamily="2" charset="-78"/>
                <a:cs typeface="Lalezar" panose="00000500000000000000" pitchFamily="2" charset="-78"/>
              </a:rPr>
              <a:t>رها شدن درب با فشار دکمه توسط پا</a:t>
            </a:r>
            <a:endParaRPr lang="en-US" dirty="0">
              <a:latin typeface="Lalezar" panose="00000500000000000000" pitchFamily="2" charset="-78"/>
              <a:cs typeface="Lalezar" panose="00000500000000000000" pitchFamily="2" charset="-78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B960DA8-49E1-493C-9315-D9B73A61F95E}"/>
              </a:ext>
            </a:extLst>
          </p:cNvPr>
          <p:cNvSpPr txBox="1"/>
          <p:nvPr/>
        </p:nvSpPr>
        <p:spPr>
          <a:xfrm>
            <a:off x="2778936" y="4285940"/>
            <a:ext cx="3061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>
                <a:latin typeface="Lalezar" panose="00000500000000000000" pitchFamily="2" charset="-78"/>
                <a:cs typeface="Lalezar" panose="00000500000000000000" pitchFamily="2" charset="-78"/>
              </a:rPr>
              <a:t>فنری برای مهار برخورد درب به دیوار</a:t>
            </a:r>
            <a:endParaRPr lang="en-US" dirty="0">
              <a:latin typeface="Lalezar" panose="00000500000000000000" pitchFamily="2" charset="-78"/>
              <a:cs typeface="Lalezar" panose="00000500000000000000" pitchFamily="2" charset="-78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22815C0-510A-45B3-93DF-F5E6AB9322DB}"/>
              </a:ext>
            </a:extLst>
          </p:cNvPr>
          <p:cNvSpPr txBox="1"/>
          <p:nvPr/>
        </p:nvSpPr>
        <p:spPr>
          <a:xfrm>
            <a:off x="1753600" y="5207354"/>
            <a:ext cx="2737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>
                <a:latin typeface="Lalezar" panose="00000500000000000000" pitchFamily="2" charset="-78"/>
                <a:cs typeface="Lalezar" panose="00000500000000000000" pitchFamily="2" charset="-78"/>
              </a:rPr>
              <a:t>باز و بسته شدن درب بدون استفاده از دست</a:t>
            </a:r>
            <a:endParaRPr lang="en-US" dirty="0">
              <a:latin typeface="Lalezar" panose="00000500000000000000" pitchFamily="2" charset="-78"/>
              <a:cs typeface="Lalezar" panose="00000500000000000000" pitchFamily="2" charset="-78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7A5B5ED-3D1F-435C-A836-AF8E7571B436}"/>
              </a:ext>
            </a:extLst>
          </p:cNvPr>
          <p:cNvSpPr txBox="1"/>
          <p:nvPr/>
        </p:nvSpPr>
        <p:spPr>
          <a:xfrm>
            <a:off x="7540228" y="1673287"/>
            <a:ext cx="976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>
                <a:latin typeface="Lalezar" panose="00000500000000000000" pitchFamily="2" charset="-78"/>
                <a:cs typeface="Lalezar" panose="00000500000000000000" pitchFamily="2" charset="-78"/>
              </a:rPr>
              <a:t>راحتی استفاده</a:t>
            </a:r>
            <a:endParaRPr lang="en-US" dirty="0">
              <a:latin typeface="Lalezar" panose="00000500000000000000" pitchFamily="2" charset="-78"/>
              <a:cs typeface="Lalezar" panose="00000500000000000000" pitchFamily="2" charset="-78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BFEE490-B900-434A-8588-7553F0FB77AB}"/>
              </a:ext>
            </a:extLst>
          </p:cNvPr>
          <p:cNvSpPr txBox="1"/>
          <p:nvPr/>
        </p:nvSpPr>
        <p:spPr>
          <a:xfrm>
            <a:off x="6942283" y="2778865"/>
            <a:ext cx="1856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>
                <a:latin typeface="Lalezar" panose="00000500000000000000" pitchFamily="2" charset="-78"/>
                <a:cs typeface="Lalezar" panose="00000500000000000000" pitchFamily="2" charset="-78"/>
              </a:rPr>
              <a:t>تمیز نگه داشتن دست</a:t>
            </a:r>
            <a:endParaRPr lang="en-US" dirty="0">
              <a:latin typeface="Lalezar" panose="00000500000000000000" pitchFamily="2" charset="-78"/>
              <a:cs typeface="Lalezar" panose="00000500000000000000" pitchFamily="2" charset="-78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E3D0E2A-6F7C-4BCE-8F17-E0ADE218A076}"/>
              </a:ext>
            </a:extLst>
          </p:cNvPr>
          <p:cNvSpPr txBox="1"/>
          <p:nvPr/>
        </p:nvSpPr>
        <p:spPr>
          <a:xfrm>
            <a:off x="7596113" y="4973404"/>
            <a:ext cx="11369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>
                <a:latin typeface="Lalezar" panose="00000500000000000000" pitchFamily="2" charset="-78"/>
                <a:cs typeface="Lalezar" panose="00000500000000000000" pitchFamily="2" charset="-78"/>
              </a:rPr>
              <a:t>صدای بلند کوبیده شدن درب</a:t>
            </a:r>
            <a:endParaRPr lang="en-US" dirty="0">
              <a:latin typeface="Lalezar" panose="00000500000000000000" pitchFamily="2" charset="-78"/>
              <a:cs typeface="Lalezar" panose="00000500000000000000" pitchFamily="2" charset="-78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23683E6-18BF-4324-B8BC-BEF956BADCEF}"/>
              </a:ext>
            </a:extLst>
          </p:cNvPr>
          <p:cNvSpPr txBox="1"/>
          <p:nvPr/>
        </p:nvSpPr>
        <p:spPr>
          <a:xfrm>
            <a:off x="1947925" y="1912355"/>
            <a:ext cx="1180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>
                <a:latin typeface="Lalezar" panose="00000500000000000000" pitchFamily="2" charset="-78"/>
                <a:cs typeface="Lalezar" panose="00000500000000000000" pitchFamily="2" charset="-78"/>
              </a:rPr>
              <a:t>رعایت کامل بهداشت</a:t>
            </a:r>
            <a:endParaRPr lang="en-US" dirty="0">
              <a:latin typeface="Lalezar" panose="00000500000000000000" pitchFamily="2" charset="-78"/>
              <a:cs typeface="Lalezar" panose="00000500000000000000" pitchFamily="2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F1E444-111F-47A6-8062-29B6D654B624}"/>
              </a:ext>
            </a:extLst>
          </p:cNvPr>
          <p:cNvSpPr txBox="1"/>
          <p:nvPr/>
        </p:nvSpPr>
        <p:spPr>
          <a:xfrm>
            <a:off x="1753600" y="1210770"/>
            <a:ext cx="1398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>
                <a:latin typeface="Lalezar" panose="00000500000000000000" pitchFamily="2" charset="-78"/>
                <a:cs typeface="Lalezar" panose="00000500000000000000" pitchFamily="2" charset="-78"/>
              </a:rPr>
              <a:t>قفل کردن درب</a:t>
            </a:r>
            <a:endParaRPr lang="en-US" dirty="0">
              <a:latin typeface="Lalezar" panose="00000500000000000000" pitchFamily="2" charset="-78"/>
              <a:cs typeface="Lalezar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4740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6BC9C-F071-4224-AF6F-58A725173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563" y="114601"/>
            <a:ext cx="10571998" cy="970450"/>
          </a:xfrm>
        </p:spPr>
        <p:txBody>
          <a:bodyPr/>
          <a:lstStyle/>
          <a:p>
            <a:pPr algn="r" rtl="1"/>
            <a:r>
              <a:rPr lang="fa-IR" dirty="0">
                <a:cs typeface="B Jadid" panose="00000700000000000000" pitchFamily="2" charset="-78"/>
              </a:rPr>
              <a:t>مناطق تحت پوشش</a:t>
            </a:r>
            <a:endParaRPr lang="en-US" dirty="0">
              <a:cs typeface="B Jadid" panose="00000700000000000000" pitchFamily="2" charset="-78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D6E21C9-A532-4EB9-A598-0E42359EB4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690" y="1417638"/>
            <a:ext cx="11464617" cy="5226907"/>
          </a:xfrm>
        </p:spPr>
      </p:pic>
    </p:spTree>
    <p:extLst>
      <p:ext uri="{BB962C8B-B14F-4D97-AF65-F5344CB8AC3E}">
        <p14:creationId xmlns:p14="http://schemas.microsoft.com/office/powerpoint/2010/main" val="31064021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9ECD33"/>
      </a:accent1>
      <a:accent2>
        <a:srgbClr val="E19933"/>
      </a:accent2>
      <a:accent3>
        <a:srgbClr val="DC5D3D"/>
      </a:accent3>
      <a:accent4>
        <a:srgbClr val="A967CB"/>
      </a:accent4>
      <a:accent5>
        <a:srgbClr val="5EA5DD"/>
      </a:accent5>
      <a:accent6>
        <a:srgbClr val="44BEA9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98D1675B-7325-48AD-994B-0DEF3379A98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663</TotalTime>
  <Words>512</Words>
  <Application>Microsoft Office PowerPoint</Application>
  <PresentationFormat>Widescreen</PresentationFormat>
  <Paragraphs>93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Century Gothic</vt:lpstr>
      <vt:lpstr>Lalezar</vt:lpstr>
      <vt:lpstr>Wingdings 2</vt:lpstr>
      <vt:lpstr>Quotable</vt:lpstr>
      <vt:lpstr>بسم الله الرحمن الرحیم</vt:lpstr>
      <vt:lpstr>معرفی محصول:</vt:lpstr>
      <vt:lpstr>نحوه ی کار:</vt:lpstr>
      <vt:lpstr>نمایی دیگر ...</vt:lpstr>
      <vt:lpstr>نمایی از پشت در و چهارچوب </vt:lpstr>
      <vt:lpstr>و همچنین انواع دیگری از این محصول</vt:lpstr>
      <vt:lpstr>مخاطب هدف ما:</vt:lpstr>
      <vt:lpstr>PowerPoint Presentation</vt:lpstr>
      <vt:lpstr>مناطق تحت پوشش</vt:lpstr>
      <vt:lpstr>PowerPoint Presentation</vt:lpstr>
      <vt:lpstr>هزینه های سرباری</vt:lpstr>
      <vt:lpstr>قیمت مواد اولیه</vt:lpstr>
      <vt:lpstr>PowerPoint Presentation</vt:lpstr>
      <vt:lpstr>ارزش های پیشنهادی </vt:lpstr>
      <vt:lpstr>ارتباط با مشتریان</vt:lpstr>
      <vt:lpstr>فعالیت و منابع اصلی</vt:lpstr>
      <vt:lpstr>شرکای کلیدی</vt:lpstr>
      <vt:lpstr>ساختار هزینه ها</vt:lpstr>
      <vt:lpstr>جمع بندی:</vt:lpstr>
      <vt:lpstr>PowerPoint Presentation</vt:lpstr>
      <vt:lpstr>خیلی ممنون از توجهتون  خدانگهدار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الریحم</dc:title>
  <dc:creator>Mohammad Amin Siahkolah</dc:creator>
  <cp:lastModifiedBy>Mohammad Amin Siahkolah</cp:lastModifiedBy>
  <cp:revision>46</cp:revision>
  <dcterms:created xsi:type="dcterms:W3CDTF">2021-04-19T08:58:17Z</dcterms:created>
  <dcterms:modified xsi:type="dcterms:W3CDTF">2021-04-26T10:34:21Z</dcterms:modified>
</cp:coreProperties>
</file>